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2"/>
  </p:notesMasterIdLst>
  <p:sldIdLst>
    <p:sldId id="290" r:id="rId2"/>
    <p:sldId id="764" r:id="rId3"/>
    <p:sldId id="770" r:id="rId4"/>
    <p:sldId id="771" r:id="rId5"/>
    <p:sldId id="515" r:id="rId6"/>
    <p:sldId id="497" r:id="rId7"/>
    <p:sldId id="637" r:id="rId8"/>
    <p:sldId id="638" r:id="rId9"/>
    <p:sldId id="639" r:id="rId10"/>
    <p:sldId id="640" r:id="rId11"/>
    <p:sldId id="641" r:id="rId12"/>
    <p:sldId id="517" r:id="rId13"/>
    <p:sldId id="569" r:id="rId14"/>
    <p:sldId id="481" r:id="rId15"/>
    <p:sldId id="511" r:id="rId16"/>
    <p:sldId id="512" r:id="rId17"/>
    <p:sldId id="513" r:id="rId18"/>
    <p:sldId id="514" r:id="rId19"/>
    <p:sldId id="568" r:id="rId20"/>
    <p:sldId id="649" r:id="rId21"/>
    <p:sldId id="643" r:id="rId22"/>
    <p:sldId id="648" r:id="rId23"/>
    <p:sldId id="644" r:id="rId24"/>
    <p:sldId id="645" r:id="rId25"/>
    <p:sldId id="329" r:id="rId26"/>
    <p:sldId id="328" r:id="rId27"/>
    <p:sldId id="367" r:id="rId28"/>
    <p:sldId id="570" r:id="rId29"/>
    <p:sldId id="326" r:id="rId30"/>
    <p:sldId id="331" r:id="rId31"/>
    <p:sldId id="332" r:id="rId32"/>
    <p:sldId id="327" r:id="rId33"/>
    <p:sldId id="636" r:id="rId34"/>
    <p:sldId id="634" r:id="rId35"/>
    <p:sldId id="557" r:id="rId36"/>
    <p:sldId id="307" r:id="rId37"/>
    <p:sldId id="650" r:id="rId38"/>
    <p:sldId id="705" r:id="rId39"/>
    <p:sldId id="652" r:id="rId40"/>
    <p:sldId id="653" r:id="rId41"/>
    <p:sldId id="654" r:id="rId42"/>
    <p:sldId id="655" r:id="rId43"/>
    <p:sldId id="656" r:id="rId44"/>
    <p:sldId id="706" r:id="rId45"/>
    <p:sldId id="657" r:id="rId46"/>
    <p:sldId id="658" r:id="rId47"/>
    <p:sldId id="659" r:id="rId48"/>
    <p:sldId id="660" r:id="rId49"/>
    <p:sldId id="671" r:id="rId50"/>
    <p:sldId id="673" r:id="rId51"/>
    <p:sldId id="703" r:id="rId52"/>
    <p:sldId id="704" r:id="rId53"/>
    <p:sldId id="707" r:id="rId54"/>
    <p:sldId id="675" r:id="rId55"/>
    <p:sldId id="676" r:id="rId56"/>
    <p:sldId id="677" r:id="rId57"/>
    <p:sldId id="678" r:id="rId58"/>
    <p:sldId id="679" r:id="rId59"/>
    <p:sldId id="680" r:id="rId60"/>
    <p:sldId id="681" r:id="rId61"/>
    <p:sldId id="682" r:id="rId62"/>
    <p:sldId id="683" r:id="rId63"/>
    <p:sldId id="684" r:id="rId64"/>
    <p:sldId id="685" r:id="rId65"/>
    <p:sldId id="686" r:id="rId66"/>
    <p:sldId id="687" r:id="rId67"/>
    <p:sldId id="688" r:id="rId68"/>
    <p:sldId id="712" r:id="rId69"/>
    <p:sldId id="709" r:id="rId70"/>
    <p:sldId id="710" r:id="rId71"/>
    <p:sldId id="711" r:id="rId72"/>
    <p:sldId id="727" r:id="rId73"/>
    <p:sldId id="713" r:id="rId74"/>
    <p:sldId id="714" r:id="rId75"/>
    <p:sldId id="715" r:id="rId76"/>
    <p:sldId id="716" r:id="rId77"/>
    <p:sldId id="717" r:id="rId78"/>
    <p:sldId id="718" r:id="rId79"/>
    <p:sldId id="719" r:id="rId80"/>
    <p:sldId id="720" r:id="rId81"/>
    <p:sldId id="721" r:id="rId82"/>
    <p:sldId id="722" r:id="rId83"/>
    <p:sldId id="723" r:id="rId84"/>
    <p:sldId id="724" r:id="rId85"/>
    <p:sldId id="725" r:id="rId86"/>
    <p:sldId id="726" r:id="rId87"/>
    <p:sldId id="739" r:id="rId88"/>
    <p:sldId id="729" r:id="rId89"/>
    <p:sldId id="730" r:id="rId90"/>
    <p:sldId id="731" r:id="rId91"/>
    <p:sldId id="732" r:id="rId92"/>
    <p:sldId id="733" r:id="rId93"/>
    <p:sldId id="734" r:id="rId94"/>
    <p:sldId id="735" r:id="rId95"/>
    <p:sldId id="736" r:id="rId96"/>
    <p:sldId id="738" r:id="rId97"/>
    <p:sldId id="762" r:id="rId98"/>
    <p:sldId id="741" r:id="rId99"/>
    <p:sldId id="742" r:id="rId100"/>
    <p:sldId id="743" r:id="rId101"/>
    <p:sldId id="744" r:id="rId102"/>
    <p:sldId id="745" r:id="rId103"/>
    <p:sldId id="746" r:id="rId104"/>
    <p:sldId id="747" r:id="rId105"/>
    <p:sldId id="748" r:id="rId106"/>
    <p:sldId id="749" r:id="rId107"/>
    <p:sldId id="750" r:id="rId108"/>
    <p:sldId id="751" r:id="rId109"/>
    <p:sldId id="752" r:id="rId110"/>
    <p:sldId id="753" r:id="rId111"/>
    <p:sldId id="754" r:id="rId112"/>
    <p:sldId id="755" r:id="rId113"/>
    <p:sldId id="756" r:id="rId114"/>
    <p:sldId id="757" r:id="rId115"/>
    <p:sldId id="758" r:id="rId116"/>
    <p:sldId id="759" r:id="rId117"/>
    <p:sldId id="761" r:id="rId118"/>
    <p:sldId id="763" r:id="rId119"/>
    <p:sldId id="689" r:id="rId120"/>
    <p:sldId id="691" r:id="rId121"/>
    <p:sldId id="693" r:id="rId122"/>
    <p:sldId id="694" r:id="rId123"/>
    <p:sldId id="695" r:id="rId124"/>
    <p:sldId id="696" r:id="rId125"/>
    <p:sldId id="697" r:id="rId126"/>
    <p:sldId id="698" r:id="rId127"/>
    <p:sldId id="699" r:id="rId128"/>
    <p:sldId id="700" r:id="rId129"/>
    <p:sldId id="701" r:id="rId130"/>
    <p:sldId id="702"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DA2CF6-2A6D-BF43-95AB-9CEFD0E86260}">
          <p14:sldIdLst>
            <p14:sldId id="290"/>
            <p14:sldId id="764"/>
            <p14:sldId id="770"/>
            <p14:sldId id="771"/>
            <p14:sldId id="515"/>
            <p14:sldId id="497"/>
            <p14:sldId id="637"/>
            <p14:sldId id="638"/>
            <p14:sldId id="639"/>
            <p14:sldId id="640"/>
            <p14:sldId id="641"/>
            <p14:sldId id="517"/>
            <p14:sldId id="569"/>
            <p14:sldId id="481"/>
            <p14:sldId id="511"/>
            <p14:sldId id="512"/>
            <p14:sldId id="513"/>
            <p14:sldId id="514"/>
            <p14:sldId id="568"/>
            <p14:sldId id="649"/>
          </p14:sldIdLst>
        </p14:section>
        <p14:section name="Environment Setup" id="{3425DE44-3FDD-F24B-864B-0B0F72399037}">
          <p14:sldIdLst>
            <p14:sldId id="643"/>
            <p14:sldId id="648"/>
            <p14:sldId id="644"/>
            <p14:sldId id="645"/>
            <p14:sldId id="329"/>
            <p14:sldId id="328"/>
            <p14:sldId id="367"/>
            <p14:sldId id="570"/>
            <p14:sldId id="326"/>
            <p14:sldId id="331"/>
            <p14:sldId id="332"/>
            <p14:sldId id="327"/>
            <p14:sldId id="636"/>
            <p14:sldId id="634"/>
            <p14:sldId id="557"/>
            <p14:sldId id="307"/>
          </p14:sldIdLst>
        </p14:section>
        <p14:section name="JSX" id="{36428709-C6D0-7848-A553-087EA51ACCB0}">
          <p14:sldIdLst>
            <p14:sldId id="650"/>
            <p14:sldId id="705"/>
            <p14:sldId id="652"/>
            <p14:sldId id="653"/>
            <p14:sldId id="654"/>
            <p14:sldId id="655"/>
            <p14:sldId id="656"/>
            <p14:sldId id="706"/>
            <p14:sldId id="657"/>
            <p14:sldId id="658"/>
            <p14:sldId id="659"/>
            <p14:sldId id="660"/>
            <p14:sldId id="671"/>
            <p14:sldId id="673"/>
            <p14:sldId id="703"/>
            <p14:sldId id="704"/>
            <p14:sldId id="707"/>
          </p14:sldIdLst>
        </p14:section>
        <p14:section name="Virtual DOM" id="{EFC582A1-E43A-D047-A03C-D19ED246A695}">
          <p14:sldIdLst>
            <p14:sldId id="675"/>
            <p14:sldId id="676"/>
            <p14:sldId id="677"/>
            <p14:sldId id="678"/>
            <p14:sldId id="679"/>
            <p14:sldId id="680"/>
            <p14:sldId id="681"/>
            <p14:sldId id="682"/>
            <p14:sldId id="683"/>
            <p14:sldId id="684"/>
            <p14:sldId id="685"/>
            <p14:sldId id="686"/>
            <p14:sldId id="687"/>
            <p14:sldId id="688"/>
          </p14:sldIdLst>
        </p14:section>
        <p14:section name="Code: Creating Components" id="{D19E4954-68D2-EF45-B5A4-268EF0378A4B}">
          <p14:sldIdLst>
            <p14:sldId id="712"/>
            <p14:sldId id="709"/>
            <p14:sldId id="710"/>
            <p14:sldId id="711"/>
          </p14:sldIdLst>
        </p14:section>
        <p14:section name="React Lifecycle" id="{D4CAD120-196A-064C-B8FB-718BC47382C8}">
          <p14:sldIdLst>
            <p14:sldId id="727"/>
            <p14:sldId id="713"/>
            <p14:sldId id="714"/>
            <p14:sldId id="715"/>
            <p14:sldId id="716"/>
            <p14:sldId id="717"/>
            <p14:sldId id="718"/>
            <p14:sldId id="719"/>
            <p14:sldId id="720"/>
            <p14:sldId id="721"/>
            <p14:sldId id="722"/>
            <p14:sldId id="723"/>
            <p14:sldId id="724"/>
            <p14:sldId id="725"/>
            <p14:sldId id="726"/>
          </p14:sldIdLst>
        </p14:section>
        <p14:section name="React Composition" id="{0A597B2C-71DA-694D-9E52-9F159D1FB2ED}">
          <p14:sldIdLst>
            <p14:sldId id="739"/>
            <p14:sldId id="729"/>
            <p14:sldId id="730"/>
            <p14:sldId id="731"/>
            <p14:sldId id="732"/>
            <p14:sldId id="733"/>
            <p14:sldId id="734"/>
            <p14:sldId id="735"/>
            <p14:sldId id="736"/>
            <p14:sldId id="738"/>
          </p14:sldIdLst>
        </p14:section>
        <p14:section name="Flux" id="{872D9918-4A7A-554B-A12D-48BD39325359}">
          <p14:sldIdLst>
            <p14:sldId id="762"/>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1"/>
          </p14:sldIdLst>
        </p14:section>
        <p14:section name="Code Flux" id="{BE3C77EC-FF20-CC47-86B8-6DEEAF21FC08}">
          <p14:sldIdLst>
            <p14:sldId id="763"/>
          </p14:sldIdLst>
        </p14:section>
        <p14:section name="Conclusion" id="{AF8FF3AA-955A-304B-98E8-7FE4089F57BF}">
          <p14:sldIdLst>
            <p14:sldId id="689"/>
            <p14:sldId id="691"/>
            <p14:sldId id="693"/>
            <p14:sldId id="694"/>
            <p14:sldId id="695"/>
            <p14:sldId id="696"/>
            <p14:sldId id="697"/>
            <p14:sldId id="698"/>
            <p14:sldId id="699"/>
            <p14:sldId id="700"/>
            <p14:sldId id="701"/>
            <p14:sldId id="7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ry House"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E19"/>
    <a:srgbClr val="60DAFA"/>
    <a:srgbClr val="000000"/>
    <a:srgbClr val="C3B75D"/>
    <a:srgbClr val="076921"/>
    <a:srgbClr val="5DB1BD"/>
    <a:srgbClr val="FC6719"/>
    <a:srgbClr val="A3D6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8" autoAdjust="0"/>
    <p:restoredTop sz="67852" autoAdjust="0"/>
  </p:normalViewPr>
  <p:slideViewPr>
    <p:cSldViewPr snapToGrid="0">
      <p:cViewPr varScale="1">
        <p:scale>
          <a:sx n="73" d="100"/>
          <a:sy n="73" d="100"/>
        </p:scale>
        <p:origin x="1000" y="192"/>
      </p:cViewPr>
      <p:guideLst>
        <p:guide orient="horz" pos="2160"/>
        <p:guide pos="3840"/>
      </p:guideLst>
    </p:cSldViewPr>
  </p:slideViewPr>
  <p:outlineViewPr>
    <p:cViewPr>
      <p:scale>
        <a:sx n="33" d="100"/>
        <a:sy n="33" d="100"/>
      </p:scale>
      <p:origin x="0" y="24200"/>
    </p:cViewPr>
  </p:outlineViewPr>
  <p:notesTextViewPr>
    <p:cViewPr>
      <p:scale>
        <a:sx n="150" d="100"/>
        <a:sy n="15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notesMaster" Target="notesMasters/notesMaster1.xml"/><Relationship Id="rId133" Type="http://schemas.openxmlformats.org/officeDocument/2006/relationships/commentAuthors" Target="commentAuthors.xml"/><Relationship Id="rId134" Type="http://schemas.openxmlformats.org/officeDocument/2006/relationships/presProps" Target="presProps.xml"/><Relationship Id="rId135" Type="http://schemas.openxmlformats.org/officeDocument/2006/relationships/viewProps" Target="viewProps.xml"/><Relationship Id="rId136" Type="http://schemas.openxmlformats.org/officeDocument/2006/relationships/theme" Target="theme/theme1.xml"/><Relationship Id="rId13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9A41E-143F-46ED-B414-4C223D83A023}" type="datetimeFigureOut">
              <a:rPr lang="en-US" smtClean="0"/>
              <a:t>3/9/16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2189F-35E1-4DA3-9F12-2244F84E5C30}" type="slidenum">
              <a:rPr lang="en-US" smtClean="0"/>
              <a:t>‹#›</a:t>
            </a:fld>
            <a:endParaRPr lang="en-US"/>
          </a:p>
        </p:txBody>
      </p:sp>
    </p:spTree>
    <p:extLst>
      <p:ext uri="{BB962C8B-B14F-4D97-AF65-F5344CB8AC3E}">
        <p14:creationId xmlns:p14="http://schemas.microsoft.com/office/powerpoint/2010/main" val="185594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medium.com/este-js-framework/whats-wrong-with-angular-js-97b0a787f903"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speakerdeck.com/vjeux/react-css-in-j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172.23.0.9/fluen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172.23.0.9/fluent"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hyperlink" Target="https://visualstudiogallery.msdn.microsoft.com/4e84e2cf-2d6b-472a-b1e2-b84932511379"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 Id="rId3" Type="http://schemas.openxmlformats.org/officeDocument/2006/relationships/hyperlink" Target="https://github.com/hughsk/envify"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github.com/facebook/flux/blob/master/src/Dispatcher.js" TargetMode="External"/><Relationship Id="rId4" Type="http://schemas.openxmlformats.org/officeDocument/2006/relationships/hyperlink" Target="http://notes.jetienne.com/2011/03/22/microeventjs.html" TargetMode="External"/><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 Id="rId3" Type="http://schemas.openxmlformats.org/officeDocument/2006/relationships/hyperlink" Target="https://github.com/nicolashery/example-isomorphic-on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Cory House, and welcome</a:t>
            </a:r>
            <a:r>
              <a:rPr lang="en-US" baseline="0" dirty="0" smtClean="0"/>
              <a:t> to Building Applications with React and Flux. In this course we’ll explore how to build a single page application using real-world tooling and configuration. We’ll use a variety of technologies including Browserify, Gulp, and Node.js. And to keep things interesting, the application we’re creating will be a web app for administering Pluralsight authors and courses. We’ll decompose the application into multiple nested components using React, we’ll handle client-side routing via React Router, and we’ll create unidirectional data flows using Flux.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a:t>
            </a:fld>
            <a:endParaRPr lang="en-US"/>
          </a:p>
        </p:txBody>
      </p:sp>
    </p:spTree>
    <p:extLst>
      <p:ext uri="{BB962C8B-B14F-4D97-AF65-F5344CB8AC3E}">
        <p14:creationId xmlns:p14="http://schemas.microsoft.com/office/powerpoint/2010/main" val="3513692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believe common practices should be questioned from time to time. Our industry moves so fast it would be silly for us to blindly continue to follow the same path. If you’re willing to listen with an open mind today, I hope I can sell you on rethinking the way you’re doing front end development. Here’s a few controversial ideas that we’re going to cover in this course.</a:t>
            </a:r>
          </a:p>
        </p:txBody>
      </p:sp>
      <p:sp>
        <p:nvSpPr>
          <p:cNvPr id="4" name="Slide Number Placeholder 3"/>
          <p:cNvSpPr>
            <a:spLocks noGrp="1"/>
          </p:cNvSpPr>
          <p:nvPr>
            <p:ph type="sldNum" sz="quarter" idx="10"/>
          </p:nvPr>
        </p:nvSpPr>
        <p:spPr/>
        <p:txBody>
          <a:bodyPr/>
          <a:lstStyle/>
          <a:p>
            <a:fld id="{A712189F-35E1-4DA3-9F12-2244F84E5C30}" type="slidenum">
              <a:rPr lang="en-US" smtClean="0"/>
              <a:t>13</a:t>
            </a:fld>
            <a:endParaRPr lang="en-US"/>
          </a:p>
        </p:txBody>
      </p:sp>
    </p:spTree>
    <p:extLst>
      <p:ext uri="{BB962C8B-B14F-4D97-AF65-F5344CB8AC3E}">
        <p14:creationId xmlns:p14="http://schemas.microsoft.com/office/powerpoint/2010/main" val="5337087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129</a:t>
            </a:fld>
            <a:endParaRPr lang="en-US"/>
          </a:p>
        </p:txBody>
      </p:sp>
    </p:spTree>
    <p:extLst>
      <p:ext uri="{BB962C8B-B14F-4D97-AF65-F5344CB8AC3E}">
        <p14:creationId xmlns:p14="http://schemas.microsoft.com/office/powerpoint/2010/main" val="8976571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speakerrate.com</a:t>
            </a:r>
            <a:r>
              <a:rPr lang="en-US" dirty="0" smtClean="0"/>
              <a:t>/talks/65271</a:t>
            </a:r>
          </a:p>
        </p:txBody>
      </p:sp>
      <p:sp>
        <p:nvSpPr>
          <p:cNvPr id="4" name="Slide Number Placeholder 3"/>
          <p:cNvSpPr>
            <a:spLocks noGrp="1"/>
          </p:cNvSpPr>
          <p:nvPr>
            <p:ph type="sldNum" sz="quarter" idx="10"/>
          </p:nvPr>
        </p:nvSpPr>
        <p:spPr/>
        <p:txBody>
          <a:bodyPr/>
          <a:lstStyle/>
          <a:p>
            <a:fld id="{A712189F-35E1-4DA3-9F12-2244F84E5C30}" type="slidenum">
              <a:rPr lang="en-US" smtClean="0"/>
              <a:t>130</a:t>
            </a:fld>
            <a:endParaRPr lang="en-US"/>
          </a:p>
        </p:txBody>
      </p:sp>
    </p:spTree>
    <p:extLst>
      <p:ext uri="{BB962C8B-B14F-4D97-AF65-F5344CB8AC3E}">
        <p14:creationId xmlns:p14="http://schemas.microsoft.com/office/powerpoint/2010/main" val="1289245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React takes</a:t>
            </a:r>
            <a:r>
              <a:rPr lang="en-US" baseline="0" dirty="0" smtClean="0"/>
              <a:t> the stance that HTML should be a projection of application state, not a source of truth. </a:t>
            </a:r>
            <a:r>
              <a:rPr lang="en-US" dirty="0" smtClean="0"/>
              <a:t>Just think about how the jQuery</a:t>
            </a:r>
            <a:r>
              <a:rPr lang="en-US" baseline="0" dirty="0" smtClean="0"/>
              <a:t> caused us to make this mistake for years. We stored data in the </a:t>
            </a:r>
            <a:r>
              <a:rPr lang="en-US" baseline="0" dirty="0" err="1" smtClean="0"/>
              <a:t>dom</a:t>
            </a:r>
            <a:r>
              <a:rPr lang="en-US" baseline="0" dirty="0" smtClean="0"/>
              <a:t> and data in JS. At any given point, which was the system of record? Anytime the JS changed, ALL the UI had to be redrawn.</a:t>
            </a:r>
          </a:p>
          <a:p>
            <a:endParaRPr lang="en-US" baseline="0" dirty="0" smtClean="0"/>
          </a:p>
          <a:p>
            <a:r>
              <a:rPr lang="en-US" baseline="0" dirty="0" err="1" smtClean="0"/>
              <a:t>React’s</a:t>
            </a:r>
            <a:r>
              <a:rPr lang="en-US" baseline="0" dirty="0" smtClean="0"/>
              <a:t> virtual DOM changes how you think about your app. </a:t>
            </a:r>
            <a:r>
              <a:rPr lang="en-US" sz="1200" b="0" i="0" kern="1200" dirty="0" smtClean="0">
                <a:solidFill>
                  <a:schemeClr val="tx1"/>
                </a:solidFill>
                <a:effectLst/>
                <a:latin typeface="+mn-lt"/>
                <a:ea typeface="+mn-ea"/>
                <a:cs typeface="+mn-cs"/>
              </a:rPr>
              <a:t>Your app is a function of props and state. You don’t store anything in the DOM, it is simply an implementation detail (as React-Native demonstrates).</a:t>
            </a:r>
            <a:endParaRPr lang="en-US" dirty="0" smtClean="0"/>
          </a:p>
          <a:p>
            <a:endParaRPr lang="en-US" dirty="0" smtClean="0"/>
          </a:p>
          <a:p>
            <a:r>
              <a:rPr lang="en-US" sz="1200" b="0" i="0" kern="1200" dirty="0" smtClean="0">
                <a:solidFill>
                  <a:schemeClr val="tx1"/>
                </a:solidFill>
                <a:effectLst/>
                <a:latin typeface="+mn-lt"/>
                <a:ea typeface="+mn-ea"/>
                <a:cs typeface="+mn-cs"/>
              </a:rPr>
              <a:t>From What's wrong with AngularJS</a:t>
            </a:r>
            <a:r>
              <a:rPr lang="en-US" dirty="0" smtClean="0"/>
              <a:t> </a:t>
            </a:r>
            <a:r>
              <a:rPr lang="en-US" sz="1200" b="0" i="0" kern="1200" dirty="0" smtClean="0">
                <a:solidFill>
                  <a:schemeClr val="tx1"/>
                </a:solidFill>
                <a:effectLst/>
                <a:latin typeface="+mn-lt"/>
                <a:ea typeface="+mn-ea"/>
                <a:cs typeface="+mn-cs"/>
                <a:hlinkClick r:id="rId3"/>
              </a:rPr>
              <a:t>https://medium.com/este-js-framework/whats-wrong-with-angular-js-97b0a787f903</a:t>
            </a:r>
            <a:r>
              <a:rPr lang="en-US" sz="1200" b="0" i="0" kern="1200" dirty="0" smtClean="0">
                <a:solidFill>
                  <a:schemeClr val="tx1"/>
                </a:solidFill>
                <a:effectLst/>
                <a:latin typeface="+mn-lt"/>
                <a:ea typeface="+mn-ea"/>
                <a:cs typeface="+mn-cs"/>
              </a:rPr>
              <a:t> </a:t>
            </a:r>
            <a:r>
              <a:rPr lang="en-US" dirty="0" smtClean="0"/>
              <a:t>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14</a:t>
            </a:fld>
            <a:endParaRPr lang="en-US"/>
          </a:p>
        </p:txBody>
      </p:sp>
    </p:spTree>
    <p:extLst>
      <p:ext uri="{BB962C8B-B14F-4D97-AF65-F5344CB8AC3E}">
        <p14:creationId xmlns:p14="http://schemas.microsoft.com/office/powerpoint/2010/main" val="3183693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as</a:t>
            </a:r>
            <a:r>
              <a:rPr lang="en-US" baseline="0" dirty="0" smtClean="0"/>
              <a:t> you’ll see, React takes the stance that JavaScript and HTML belong in the same file. </a:t>
            </a:r>
            <a:r>
              <a:rPr lang="en-US" dirty="0" smtClean="0"/>
              <a:t>For years we’ve talked about separation of concerns as a common best practice. But is</a:t>
            </a:r>
            <a:r>
              <a:rPr lang="en-US" baseline="0" dirty="0" smtClean="0"/>
              <a:t> separation of concerns always a good thing? What if they’re completely intertwined and there’s no strongly typed explicit interface to keep them in sync? As you’ll see, there’s some clear benefits to placing them in the same file.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15</a:t>
            </a:fld>
            <a:endParaRPr lang="en-US"/>
          </a:p>
        </p:txBody>
      </p:sp>
    </p:spTree>
    <p:extLst>
      <p:ext uri="{BB962C8B-B14F-4D97-AF65-F5344CB8AC3E}">
        <p14:creationId xmlns:p14="http://schemas.microsoft.com/office/powerpoint/2010/main" val="2448592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we move on to Flux, we’ll see that</a:t>
            </a:r>
            <a:r>
              <a:rPr lang="en-US" baseline="0" dirty="0" smtClean="0"/>
              <a:t> there are some advantages to unidirectional data flow as opposed to the two-way binding that you’re likely used to if you’ve worked in Angular, Ember, or Knockout. Unidirectional flows will make our application easier to reason about and will offer us a simple path toward updating our data stores as application data changes.</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16</a:t>
            </a:fld>
            <a:endParaRPr lang="en-US"/>
          </a:p>
        </p:txBody>
      </p:sp>
    </p:spTree>
    <p:extLst>
      <p:ext uri="{BB962C8B-B14F-4D97-AF65-F5344CB8AC3E}">
        <p14:creationId xmlns:p14="http://schemas.microsoft.com/office/powerpoint/2010/main" val="2448592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sounds crazy, but when using React, inline</a:t>
            </a:r>
            <a:r>
              <a:rPr lang="en-US" baseline="0" dirty="0" smtClean="0"/>
              <a:t> styles are actually useful again and can actually </a:t>
            </a:r>
            <a:r>
              <a:rPr lang="en-US" i="1" baseline="0" dirty="0" smtClean="0"/>
              <a:t>increase </a:t>
            </a:r>
            <a:r>
              <a:rPr lang="en-US" i="0" baseline="0" dirty="0" smtClean="0"/>
              <a:t>code</a:t>
            </a:r>
            <a:r>
              <a:rPr lang="en-US" baseline="0" dirty="0" smtClean="0"/>
              <a:t> maintainability by avoiding the creation of bloated style sheets that are very risky to change. React components allow you to utilize the power of JavaScript to write dynamic, deterministic, and component specific styles that are potentially easier to maintain than traditional stylesheets.</a:t>
            </a:r>
          </a:p>
          <a:p>
            <a:endParaRPr lang="en-US" baseline="0" dirty="0" smtClean="0"/>
          </a:p>
          <a:p>
            <a:r>
              <a:rPr lang="en-US" sz="1200" kern="1200" dirty="0" smtClean="0">
                <a:solidFill>
                  <a:schemeClr val="tx1"/>
                </a:solidFill>
                <a:latin typeface="+mn-lt"/>
                <a:ea typeface="+mn-ea"/>
                <a:cs typeface="+mn-cs"/>
              </a:rPr>
              <a:t>Inline Styles Are Good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From https://medium.com/javascript-scene/jsx-looks-like-an-abomination-1c1ec351a918</a:t>
            </a:r>
          </a:p>
          <a:p>
            <a:r>
              <a:rPr lang="en-US" sz="1200" kern="1200" dirty="0" smtClean="0">
                <a:solidFill>
                  <a:schemeClr val="tx1"/>
                </a:solidFill>
                <a:latin typeface="+mn-lt"/>
                <a:ea typeface="+mn-ea"/>
                <a:cs typeface="+mn-cs"/>
              </a:rPr>
              <a:t>I struggled with this at first. I was all-in on the idea of CSS, but in practice, CSS has failed in a lot of ways. First, it’s essentially a global playground, and CSS selections often overlap in undesirable ways and create awkward side-effects, which leads you to get more specific with the selector, which in turn makes your CSS selections more brittle, so they break when the DOM changes.</a:t>
            </a:r>
          </a:p>
          <a:p>
            <a:r>
              <a:rPr lang="en-US" sz="1200" kern="1200" dirty="0" smtClean="0">
                <a:solidFill>
                  <a:schemeClr val="tx1"/>
                </a:solidFill>
                <a:latin typeface="+mn-lt"/>
                <a:ea typeface="+mn-ea"/>
                <a:cs typeface="+mn-cs"/>
              </a:rPr>
              <a:t>Putting styles in a React component is more akin to putting styles in a web component than putting styles into raw HTML. If you did it in raw HTML and you wanted to change the look of a buy button, and you have 10k items, you’d need to update the style in 10k places.</a:t>
            </a:r>
          </a:p>
          <a:p>
            <a:r>
              <a:rPr lang="en-US" sz="1200" kern="1200" dirty="0" smtClean="0">
                <a:solidFill>
                  <a:schemeClr val="tx1"/>
                </a:solidFill>
                <a:latin typeface="+mn-lt"/>
                <a:ea typeface="+mn-ea"/>
                <a:cs typeface="+mn-cs"/>
              </a:rPr>
              <a:t>Components don’t work that way. Since the style is in the reusable component, you only have to update it in one place, and you don’t have to worry about selector scoping.</a:t>
            </a:r>
          </a:p>
          <a:p>
            <a:r>
              <a:rPr lang="en-US" sz="1200" kern="1200" dirty="0" smtClean="0">
                <a:solidFill>
                  <a:schemeClr val="tx1"/>
                </a:solidFill>
                <a:latin typeface="+mn-lt"/>
                <a:ea typeface="+mn-ea"/>
                <a:cs typeface="+mn-cs"/>
              </a:rPr>
              <a:t>As a bonus, you also get style variables, style modules, style inheritance, and a number of other things you’re already using a preprocessor for — but now you don’t have to learn a whole new syntax. </a:t>
            </a:r>
            <a:r>
              <a:rPr lang="en-US" sz="1200" kern="1200" dirty="0" smtClean="0">
                <a:solidFill>
                  <a:schemeClr val="tx1"/>
                </a:solidFill>
                <a:latin typeface="+mn-lt"/>
                <a:ea typeface="+mn-ea"/>
                <a:cs typeface="+mn-cs"/>
                <a:hlinkClick r:id="rId3"/>
              </a:rPr>
              <a:t>You do it in JS.</a:t>
            </a:r>
          </a:p>
          <a:p>
            <a:r>
              <a:rPr lang="en-US" sz="1200" kern="1200" dirty="0" smtClean="0">
                <a:solidFill>
                  <a:schemeClr val="tx1"/>
                </a:solidFill>
                <a:latin typeface="+mn-lt"/>
                <a:ea typeface="+mn-ea"/>
                <a:cs typeface="+mn-cs"/>
              </a:rPr>
              <a:t>I thought I’d hate it, but I love it.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17</a:t>
            </a:fld>
            <a:endParaRPr lang="en-US"/>
          </a:p>
        </p:txBody>
      </p:sp>
    </p:spTree>
    <p:extLst>
      <p:ext uri="{BB962C8B-B14F-4D97-AF65-F5344CB8AC3E}">
        <p14:creationId xmlns:p14="http://schemas.microsoft.com/office/powerpoint/2010/main" val="2947891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brace yourself, because we’ve entered a new era: In React, all variables should be global. Global variables are awesome! </a:t>
            </a:r>
          </a:p>
          <a:p>
            <a:endParaRPr lang="en-US" baseline="0" dirty="0" smtClean="0"/>
          </a:p>
          <a:p>
            <a:r>
              <a:rPr lang="en-US" baseline="0" dirty="0" smtClean="0"/>
              <a:t>Okay, I’m kidding! This was totally a test to make sure you’re paying attention. Hopefully you didn’t just rage quit and turn off the course. In actuality, React with Flux does an excellent job of encapsulating and managing state. But the other previous points I just mentioned are indeed legitimate arguments that I’m going to make throughout this course. </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18</a:t>
            </a:fld>
            <a:endParaRPr lang="en-US"/>
          </a:p>
        </p:txBody>
      </p:sp>
    </p:spTree>
    <p:extLst>
      <p:ext uri="{BB962C8B-B14F-4D97-AF65-F5344CB8AC3E}">
        <p14:creationId xmlns:p14="http://schemas.microsoft.com/office/powerpoint/2010/main" val="993669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while</a:t>
            </a:r>
            <a:r>
              <a:rPr lang="en-US" baseline="0" dirty="0" smtClean="0"/>
              <a:t> these ideas may be controversial, many well respected companies have already embraced R</a:t>
            </a:r>
            <a:r>
              <a:rPr lang="en-US" dirty="0" smtClean="0"/>
              <a:t>eact and are</a:t>
            </a:r>
            <a:r>
              <a:rPr lang="en-US" baseline="0" dirty="0" smtClean="0"/>
              <a:t> using it on large scale production systems</a:t>
            </a:r>
            <a:r>
              <a:rPr lang="en-US" dirty="0" smtClean="0"/>
              <a:t>. Not</a:t>
            </a:r>
            <a:r>
              <a:rPr lang="en-US" baseline="0" dirty="0" smtClean="0"/>
              <a:t> just Facebook, but many names you’d recognize like </a:t>
            </a:r>
            <a:r>
              <a:rPr lang="en-US" baseline="0" dirty="0" err="1" smtClean="0"/>
              <a:t>Paypal</a:t>
            </a:r>
            <a:r>
              <a:rPr lang="en-US" baseline="0" dirty="0" smtClean="0"/>
              <a:t>, Dropbox, Netflix, and Yahoo. </a:t>
            </a:r>
          </a:p>
          <a:p>
            <a:endParaRPr lang="en-US" baseline="0" dirty="0" smtClean="0"/>
          </a:p>
          <a:p>
            <a:r>
              <a:rPr lang="en-US" baseline="0" dirty="0" smtClean="0"/>
              <a:t>So React</a:t>
            </a:r>
            <a:r>
              <a:rPr lang="en-US" dirty="0" smtClean="0"/>
              <a:t> may be new to you, but</a:t>
            </a:r>
            <a:r>
              <a:rPr lang="en-US" baseline="0" dirty="0" smtClean="0"/>
              <a:t> its actually a battle proven library that’s been used in production since 2013.</a:t>
            </a:r>
          </a:p>
        </p:txBody>
      </p:sp>
      <p:sp>
        <p:nvSpPr>
          <p:cNvPr id="4" name="Slide Number Placeholder 3"/>
          <p:cNvSpPr>
            <a:spLocks noGrp="1"/>
          </p:cNvSpPr>
          <p:nvPr>
            <p:ph type="sldNum" sz="quarter" idx="10"/>
          </p:nvPr>
        </p:nvSpPr>
        <p:spPr/>
        <p:txBody>
          <a:bodyPr/>
          <a:lstStyle/>
          <a:p>
            <a:fld id="{A712189F-35E1-4DA3-9F12-2244F84E5C30}" type="slidenum">
              <a:rPr lang="en-US" smtClean="0"/>
              <a:t>19</a:t>
            </a:fld>
            <a:endParaRPr lang="en-US"/>
          </a:p>
        </p:txBody>
      </p:sp>
    </p:spTree>
    <p:extLst>
      <p:ext uri="{BB962C8B-B14F-4D97-AF65-F5344CB8AC3E}">
        <p14:creationId xmlns:p14="http://schemas.microsoft.com/office/powerpoint/2010/main" val="1244524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move forward</a:t>
            </a:r>
            <a:r>
              <a:rPr lang="en-US" baseline="0" dirty="0" smtClean="0"/>
              <a:t> and start walking through the configuration for our development environment, I want to clarify that all of this technology isn’t required for building applications in React and Flux. In fact, most of what we’re going to setup here isn’t specific to React and Flux at all. What this module is about is creating a dev environment that gives us rapid feedback as we build our application. So these tools are useful for anyone building apps in JavaScript. So with that warning out of the way, let’s move forward.</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23</a:t>
            </a:fld>
            <a:endParaRPr lang="en-US"/>
          </a:p>
        </p:txBody>
      </p:sp>
    </p:spTree>
    <p:extLst>
      <p:ext uri="{BB962C8B-B14F-4D97-AF65-F5344CB8AC3E}">
        <p14:creationId xmlns:p14="http://schemas.microsoft.com/office/powerpoint/2010/main" val="1850899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end of this module, we’ll have a really slick development experience.</a:t>
            </a:r>
            <a:r>
              <a:rPr lang="en-US" baseline="0" dirty="0" smtClean="0"/>
              <a:t> All you’ll have to do is type Gulp and all this magic will happen:</a:t>
            </a:r>
          </a:p>
          <a:p>
            <a:endParaRPr lang="en-US" baseline="0" dirty="0" smtClean="0"/>
          </a:p>
          <a:p>
            <a:r>
              <a:rPr lang="en-US" dirty="0" smtClean="0"/>
              <a:t>Compile React JSX</a:t>
            </a:r>
          </a:p>
          <a:p>
            <a:r>
              <a:rPr lang="en-US" dirty="0" smtClean="0"/>
              <a:t>Lint JSX and JS via </a:t>
            </a:r>
            <a:r>
              <a:rPr lang="en-US" dirty="0" err="1" smtClean="0"/>
              <a:t>ESLint</a:t>
            </a:r>
            <a:endParaRPr lang="en-US" dirty="0" smtClean="0"/>
          </a:p>
          <a:p>
            <a:r>
              <a:rPr lang="en-US" dirty="0" smtClean="0"/>
              <a:t>Bundle JS and CSS files</a:t>
            </a:r>
          </a:p>
          <a:p>
            <a:r>
              <a:rPr lang="en-US" dirty="0" smtClean="0"/>
              <a:t>Migrate the built app to the </a:t>
            </a:r>
            <a:r>
              <a:rPr lang="en-US" dirty="0" err="1" smtClean="0"/>
              <a:t>dist</a:t>
            </a:r>
            <a:r>
              <a:rPr lang="en-US" dirty="0" smtClean="0"/>
              <a:t> folder</a:t>
            </a:r>
          </a:p>
          <a:p>
            <a:r>
              <a:rPr lang="en-US" dirty="0" smtClean="0"/>
              <a:t>Run a dev webserver</a:t>
            </a:r>
          </a:p>
          <a:p>
            <a:r>
              <a:rPr lang="en-US" dirty="0" smtClean="0"/>
              <a:t>Open the browser at your dev URL</a:t>
            </a:r>
          </a:p>
          <a:p>
            <a:r>
              <a:rPr lang="en-US" dirty="0" smtClean="0"/>
              <a:t>Reload the browser upon save</a:t>
            </a:r>
            <a:endParaRPr lang="en-US" baseline="0" dirty="0" smtClean="0"/>
          </a:p>
          <a:p>
            <a:endParaRPr lang="en-US" dirty="0" smtClean="0"/>
          </a:p>
          <a:p>
            <a:r>
              <a:rPr lang="en-US" dirty="0" smtClean="0"/>
              <a:t>Once</a:t>
            </a:r>
            <a:r>
              <a:rPr lang="en-US" baseline="0" dirty="0" smtClean="0"/>
              <a:t> you’ve done development with all this modern tooling, you’ll never go back.</a:t>
            </a:r>
            <a:endParaRPr lang="en-US"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24</a:t>
            </a:fld>
            <a:endParaRPr lang="en-US"/>
          </a:p>
        </p:txBody>
      </p:sp>
    </p:spTree>
    <p:extLst>
      <p:ext uri="{BB962C8B-B14F-4D97-AF65-F5344CB8AC3E}">
        <p14:creationId xmlns:p14="http://schemas.microsoft.com/office/powerpoint/2010/main" val="211165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walk through the core</a:t>
            </a:r>
            <a:r>
              <a:rPr lang="en-US" baseline="0" dirty="0" smtClean="0"/>
              <a:t> technologies </a:t>
            </a:r>
            <a:r>
              <a:rPr lang="en-US" dirty="0" smtClean="0"/>
              <a:t>we’ll use</a:t>
            </a:r>
            <a:r>
              <a:rPr lang="en-US" baseline="0" dirty="0" smtClean="0"/>
              <a:t> to build our app.</a:t>
            </a:r>
          </a:p>
          <a:p>
            <a:endParaRPr lang="en-US" baseline="0" dirty="0" smtClean="0"/>
          </a:p>
          <a:p>
            <a:r>
              <a:rPr lang="en-US" baseline="0" dirty="0" smtClean="0"/>
              <a:t>We’ll use Node to run server-side JavaScript</a:t>
            </a:r>
          </a:p>
          <a:p>
            <a:endParaRPr lang="en-US" baseline="0" dirty="0" smtClean="0"/>
          </a:p>
          <a:p>
            <a:r>
              <a:rPr lang="en-US" baseline="0" dirty="0" smtClean="0"/>
              <a:t>We’ll use </a:t>
            </a:r>
            <a:r>
              <a:rPr lang="en-US" baseline="0" dirty="0" err="1" smtClean="0"/>
              <a:t>Browserify</a:t>
            </a:r>
            <a:r>
              <a:rPr lang="en-US" baseline="0" dirty="0" smtClean="0"/>
              <a:t> to expose these Node packages to the browser</a:t>
            </a:r>
          </a:p>
          <a:p>
            <a:endParaRPr lang="en-US" baseline="0" dirty="0" smtClean="0"/>
          </a:p>
          <a:p>
            <a:r>
              <a:rPr lang="en-US" baseline="0" dirty="0" smtClean="0"/>
              <a:t>Of course, React will be our components library</a:t>
            </a:r>
          </a:p>
          <a:p>
            <a:endParaRPr lang="en-US" baseline="0" dirty="0" smtClean="0"/>
          </a:p>
          <a:p>
            <a:r>
              <a:rPr lang="en-US" baseline="0" dirty="0" smtClean="0"/>
              <a:t>We’ll use React Router to handle client-side routing</a:t>
            </a:r>
          </a:p>
          <a:p>
            <a:endParaRPr lang="en-US" baseline="0" dirty="0" smtClean="0"/>
          </a:p>
          <a:p>
            <a:r>
              <a:rPr lang="en-US" baseline="0" dirty="0" smtClean="0"/>
              <a:t>We’ll use Facebook’s Flux to handle our application’s data flows.</a:t>
            </a:r>
          </a:p>
          <a:p>
            <a:endParaRPr lang="en-US" baseline="0" dirty="0" smtClean="0"/>
          </a:p>
          <a:p>
            <a:r>
              <a:rPr lang="en-US" baseline="0" dirty="0" smtClean="0"/>
              <a:t>Finally, we’ll use Gulp as the task runner that wires all of this together in an easy to use script. </a:t>
            </a:r>
          </a:p>
          <a:p>
            <a:endParaRPr lang="en-US" baseline="0" dirty="0" smtClean="0"/>
          </a:p>
          <a:p>
            <a:r>
              <a:rPr lang="en-US" baseline="0" dirty="0" smtClean="0"/>
              <a:t>So this the technology stack that we’ll explore throughout this course. Let’s discuss each of these technologies in a bit more detail. </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25</a:t>
            </a:fld>
            <a:endParaRPr lang="en-US"/>
          </a:p>
        </p:txBody>
      </p:sp>
    </p:spTree>
    <p:extLst>
      <p:ext uri="{BB962C8B-B14F-4D97-AF65-F5344CB8AC3E}">
        <p14:creationId xmlns:p14="http://schemas.microsoft.com/office/powerpoint/2010/main" val="1039366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if time or code if time?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a:t>
            </a:fld>
            <a:endParaRPr lang="en-US"/>
          </a:p>
        </p:txBody>
      </p:sp>
    </p:spTree>
    <p:extLst>
      <p:ext uri="{BB962C8B-B14F-4D97-AF65-F5344CB8AC3E}">
        <p14:creationId xmlns:p14="http://schemas.microsoft.com/office/powerpoint/2010/main" val="2144843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Building an app with React and Flux doesn’t require using Node, but Node helps make our job easier. Node runs JavaScript on the server using Google’s fast V8 engine. Node now includes </a:t>
            </a:r>
            <a:r>
              <a:rPr lang="en-US" baseline="0" dirty="0" err="1" smtClean="0"/>
              <a:t>npm</a:t>
            </a:r>
            <a:r>
              <a:rPr lang="en-US" baseline="0" dirty="0" smtClean="0"/>
              <a:t>, which is Node’s package manager. </a:t>
            </a:r>
            <a:r>
              <a:rPr lang="en-US" baseline="0" dirty="0" err="1" smtClean="0"/>
              <a:t>Npm</a:t>
            </a:r>
            <a:r>
              <a:rPr lang="en-US" baseline="0" dirty="0" smtClean="0"/>
              <a:t> includes 1000’s of useful JavaScript libraries. So we’ll use </a:t>
            </a:r>
            <a:r>
              <a:rPr lang="en-US" baseline="0" dirty="0" err="1" smtClean="0"/>
              <a:t>npm</a:t>
            </a:r>
            <a:r>
              <a:rPr lang="en-US" baseline="0" dirty="0" smtClean="0"/>
              <a:t> to pull down the libraries we need for our project. If you haven’t used Node, don’t worry, we’ll walk through the basics of what you need to know to get going in this course. But if you want to learn more, there are a number of courses on Node here on Pluralsight.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26</a:t>
            </a:fld>
            <a:endParaRPr lang="en-US"/>
          </a:p>
        </p:txBody>
      </p:sp>
    </p:spTree>
    <p:extLst>
      <p:ext uri="{BB962C8B-B14F-4D97-AF65-F5344CB8AC3E}">
        <p14:creationId xmlns:p14="http://schemas.microsoft.com/office/powerpoint/2010/main" val="150322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 said on the previous slide, Node comes bundled with its own package manager called </a:t>
            </a:r>
            <a:r>
              <a:rPr lang="en-US" baseline="0" dirty="0" err="1" smtClean="0"/>
              <a:t>npm</a:t>
            </a:r>
            <a:r>
              <a:rPr lang="en-US" baseline="0" dirty="0" smtClean="0"/>
              <a:t>. </a:t>
            </a:r>
            <a:r>
              <a:rPr lang="en-US" baseline="0" dirty="0" err="1" smtClean="0"/>
              <a:t>Npm</a:t>
            </a:r>
            <a:r>
              <a:rPr lang="en-US" baseline="0" dirty="0" smtClean="0"/>
              <a:t> is how we’ll install and manage the dependences we need to run our app. You’re likely already familiar with the concept of a package manager i</a:t>
            </a:r>
            <a:r>
              <a:rPr lang="en-US" dirty="0" smtClean="0"/>
              <a:t>f you code in a server-side</a:t>
            </a:r>
            <a:r>
              <a:rPr lang="en-US" baseline="0" dirty="0" smtClean="0"/>
              <a:t> language. </a:t>
            </a:r>
          </a:p>
          <a:p>
            <a:r>
              <a:rPr lang="en-US" baseline="0" dirty="0" smtClean="0"/>
              <a:t>.NET developers use </a:t>
            </a:r>
            <a:r>
              <a:rPr lang="en-US" baseline="0" dirty="0" err="1" smtClean="0"/>
              <a:t>Nuget</a:t>
            </a:r>
            <a:endParaRPr lang="en-US" baseline="0" dirty="0" smtClean="0"/>
          </a:p>
          <a:p>
            <a:r>
              <a:rPr lang="en-US" baseline="0" dirty="0" smtClean="0"/>
              <a:t>Ruby has </a:t>
            </a:r>
            <a:r>
              <a:rPr lang="en-US" baseline="0" dirty="0" err="1" smtClean="0"/>
              <a:t>Rubygems</a:t>
            </a:r>
            <a:endParaRPr lang="en-US" baseline="0" dirty="0" smtClean="0"/>
          </a:p>
          <a:p>
            <a:r>
              <a:rPr lang="en-US" baseline="0" dirty="0" smtClean="0"/>
              <a:t>Java has Maven</a:t>
            </a:r>
          </a:p>
          <a:p>
            <a:r>
              <a:rPr lang="en-US" baseline="0" dirty="0" smtClean="0"/>
              <a:t>Python has PIP</a:t>
            </a:r>
          </a:p>
          <a:p>
            <a:r>
              <a:rPr lang="en-US" baseline="0" dirty="0" smtClean="0"/>
              <a:t>PHP has Pear</a:t>
            </a:r>
          </a:p>
          <a:p>
            <a:r>
              <a:rPr lang="en-US" baseline="0" dirty="0" smtClean="0"/>
              <a:t>And front-end developers often use Bower to manage packages related to HTML, JavaScript, CSS, and other things web related. </a:t>
            </a:r>
          </a:p>
          <a:p>
            <a:r>
              <a:rPr lang="en-US" baseline="0" dirty="0" err="1" smtClean="0"/>
              <a:t>Npm</a:t>
            </a:r>
            <a:r>
              <a:rPr lang="en-US" baseline="0" dirty="0" smtClean="0"/>
              <a:t> is Node’s package manager. It provides a quick, easy way to install node packages. One you’ve installed Node, you simply type </a:t>
            </a:r>
            <a:r>
              <a:rPr lang="en-US" baseline="0" dirty="0" err="1" smtClean="0"/>
              <a:t>npm</a:t>
            </a:r>
            <a:r>
              <a:rPr lang="en-US" baseline="0" dirty="0" smtClean="0"/>
              <a:t> and the name of the package you’d like to install.</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27</a:t>
            </a:fld>
            <a:endParaRPr lang="en-US"/>
          </a:p>
        </p:txBody>
      </p:sp>
    </p:spTree>
    <p:extLst>
      <p:ext uri="{BB962C8B-B14F-4D97-AF65-F5344CB8AC3E}">
        <p14:creationId xmlns:p14="http://schemas.microsoft.com/office/powerpoint/2010/main" val="1125285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 uses the</a:t>
            </a:r>
            <a:r>
              <a:rPr lang="en-US" baseline="0" dirty="0" smtClean="0"/>
              <a:t> </a:t>
            </a:r>
            <a:r>
              <a:rPr lang="en-US" baseline="0" dirty="0" err="1" smtClean="0"/>
              <a:t>CommonJS</a:t>
            </a:r>
            <a:r>
              <a:rPr lang="en-US" baseline="0" dirty="0" smtClean="0"/>
              <a:t> pattern for referencing and exporting modules. You might be familiar with alternatives like </a:t>
            </a:r>
            <a:r>
              <a:rPr lang="en-US" baseline="0" dirty="0" err="1" smtClean="0"/>
              <a:t>RequireJS’s</a:t>
            </a:r>
            <a:r>
              <a:rPr lang="en-US" baseline="0" dirty="0" smtClean="0"/>
              <a:t> Asynchronous Module Definition pattern, also known as AMD. Node’s </a:t>
            </a:r>
            <a:r>
              <a:rPr lang="en-US" baseline="0" dirty="0" err="1" smtClean="0"/>
              <a:t>CommonJS</a:t>
            </a:r>
            <a:r>
              <a:rPr lang="en-US" baseline="0" dirty="0" smtClean="0"/>
              <a:t> pattern serves the same general purpose of encapsulating your JavaScript into a reusable module that can be referenced by other modules. However, it’s simply a different syntax. In short, using the </a:t>
            </a:r>
            <a:r>
              <a:rPr lang="en-US" baseline="0" dirty="0" err="1" smtClean="0"/>
              <a:t>CommonJS</a:t>
            </a:r>
            <a:r>
              <a:rPr lang="en-US" baseline="0" dirty="0" smtClean="0"/>
              <a:t> pattern consists of three core parts:</a:t>
            </a:r>
          </a:p>
          <a:p>
            <a:endParaRPr lang="en-US" baseline="0" dirty="0" smtClean="0"/>
          </a:p>
          <a:p>
            <a:r>
              <a:rPr lang="en-US" baseline="0" dirty="0" smtClean="0"/>
              <a:t>1. First, you reference any modules you want to use using the require function. You pass the path of the module you’d like to import. If the module is in your </a:t>
            </a:r>
            <a:r>
              <a:rPr lang="en-US" baseline="0" dirty="0" err="1" smtClean="0"/>
              <a:t>node_modules</a:t>
            </a:r>
            <a:r>
              <a:rPr lang="en-US" baseline="0" dirty="0" smtClean="0"/>
              <a:t> folder, you don’t need to specify a path since Node will check there automatically.</a:t>
            </a:r>
          </a:p>
          <a:p>
            <a:endParaRPr lang="en-US" baseline="0" dirty="0" smtClean="0"/>
          </a:p>
          <a:p>
            <a:r>
              <a:rPr lang="en-US" baseline="0" dirty="0" smtClean="0"/>
              <a:t>2. Second, you declare you module itself. You write all your code within this module.</a:t>
            </a:r>
          </a:p>
          <a:p>
            <a:endParaRPr lang="en-US" baseline="0" dirty="0" smtClean="0"/>
          </a:p>
          <a:p>
            <a:r>
              <a:rPr lang="en-US" baseline="0" dirty="0" smtClean="0"/>
              <a:t>3. And finally, at the bottom of the file, you export the module you just defined. This exposes your module so that other modules can use this module using the require statement. We’ll build all our JavaScript files using this </a:t>
            </a:r>
            <a:r>
              <a:rPr lang="en-US" baseline="0" dirty="0" err="1" smtClean="0"/>
              <a:t>CommonJS</a:t>
            </a:r>
            <a:r>
              <a:rPr lang="en-US" baseline="0" dirty="0" smtClean="0"/>
              <a:t> pattern.</a:t>
            </a:r>
          </a:p>
        </p:txBody>
      </p:sp>
      <p:sp>
        <p:nvSpPr>
          <p:cNvPr id="4" name="Slide Number Placeholder 3"/>
          <p:cNvSpPr>
            <a:spLocks noGrp="1"/>
          </p:cNvSpPr>
          <p:nvPr>
            <p:ph type="sldNum" sz="quarter" idx="10"/>
          </p:nvPr>
        </p:nvSpPr>
        <p:spPr/>
        <p:txBody>
          <a:bodyPr/>
          <a:lstStyle/>
          <a:p>
            <a:fld id="{A712189F-35E1-4DA3-9F12-2244F84E5C30}" type="slidenum">
              <a:rPr lang="en-US" smtClean="0"/>
              <a:t>28</a:t>
            </a:fld>
            <a:endParaRPr lang="en-US"/>
          </a:p>
        </p:txBody>
      </p:sp>
    </p:spTree>
    <p:extLst>
      <p:ext uri="{BB962C8B-B14F-4D97-AF65-F5344CB8AC3E}">
        <p14:creationId xmlns:p14="http://schemas.microsoft.com/office/powerpoint/2010/main" val="2774879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variety of</a:t>
            </a:r>
            <a:r>
              <a:rPr lang="en-US" baseline="0" dirty="0" smtClean="0"/>
              <a:t> patterns and tools for managing and bundling dependencies in JavaScript. </a:t>
            </a:r>
            <a:r>
              <a:rPr lang="en-US" baseline="0" dirty="0" err="1" smtClean="0"/>
              <a:t>RequireJS</a:t>
            </a:r>
            <a:r>
              <a:rPr lang="en-US" baseline="0" dirty="0" smtClean="0"/>
              <a:t> is a popular choice, but </a:t>
            </a:r>
            <a:r>
              <a:rPr lang="en-US" baseline="0" dirty="0" err="1" smtClean="0"/>
              <a:t>Browserify</a:t>
            </a:r>
            <a:r>
              <a:rPr lang="en-US" baseline="0" dirty="0" smtClean="0"/>
              <a:t> has become increasingly popular because it bundles up Node modules so that you can use them in the browser. And that’s really handy because </a:t>
            </a:r>
            <a:r>
              <a:rPr lang="en-US" baseline="0" dirty="0" err="1" smtClean="0"/>
              <a:t>npm</a:t>
            </a:r>
            <a:r>
              <a:rPr lang="en-US" baseline="0" dirty="0" smtClean="0"/>
              <a:t> has 1000’s of useful JavaScript libraries. So it’s great by simply using </a:t>
            </a:r>
            <a:r>
              <a:rPr lang="en-US" baseline="0" dirty="0" err="1" smtClean="0"/>
              <a:t>Browserify</a:t>
            </a:r>
            <a:r>
              <a:rPr lang="en-US" baseline="0" dirty="0" smtClean="0"/>
              <a:t> all of </a:t>
            </a:r>
            <a:r>
              <a:rPr lang="en-US" baseline="0" dirty="0" err="1" smtClean="0"/>
              <a:t>npm’s</a:t>
            </a:r>
            <a:r>
              <a:rPr lang="en-US" baseline="0" dirty="0" smtClean="0"/>
              <a:t> packages can now be easily used in the browser. By default, </a:t>
            </a:r>
            <a:r>
              <a:rPr lang="en-US" baseline="0" dirty="0" err="1" smtClean="0"/>
              <a:t>Browserify</a:t>
            </a:r>
            <a:r>
              <a:rPr lang="en-US" baseline="0" dirty="0" smtClean="0"/>
              <a:t> bundles all your dependencies into a single file. </a:t>
            </a:r>
          </a:p>
          <a:p>
            <a:endParaRPr lang="en-US" baseline="0" dirty="0" smtClean="0"/>
          </a:p>
          <a:p>
            <a:r>
              <a:rPr lang="en-US" baseline="0" dirty="0" smtClean="0"/>
              <a:t>Note, </a:t>
            </a:r>
            <a:r>
              <a:rPr lang="en-US" baseline="0" dirty="0" err="1" smtClean="0"/>
              <a:t>Webpack</a:t>
            </a:r>
            <a:r>
              <a:rPr lang="en-US" baseline="0" dirty="0" smtClean="0"/>
              <a:t> is a popular alternative. For info on choosing between the two: https://github.com/kriasoft/react-starter-kit/issues/3 </a:t>
            </a:r>
          </a:p>
          <a:p>
            <a:endParaRPr lang="en-US" baseline="0" dirty="0" smtClean="0"/>
          </a:p>
          <a:p>
            <a:r>
              <a:rPr lang="en-US" baseline="0" dirty="0" smtClean="0"/>
              <a:t>Steps to setup demo: (likely move this to a separate slide)</a:t>
            </a:r>
          </a:p>
          <a:p>
            <a:pPr marL="228600" indent="-228600">
              <a:buAutoNum type="arabicPeriod"/>
            </a:pPr>
            <a:r>
              <a:rPr lang="en-US" baseline="0" dirty="0" err="1" smtClean="0"/>
              <a:t>npm</a:t>
            </a:r>
            <a:r>
              <a:rPr lang="en-US" baseline="0" dirty="0" smtClean="0"/>
              <a:t> install –g </a:t>
            </a:r>
            <a:r>
              <a:rPr lang="en-US" baseline="0" dirty="0" err="1" smtClean="0"/>
              <a:t>browserify</a:t>
            </a:r>
            <a:endParaRPr lang="en-US" baseline="0" dirty="0" smtClean="0"/>
          </a:p>
          <a:p>
            <a:pPr marL="228600" indent="-228600">
              <a:buAutoNum type="arabicPeriod"/>
            </a:pPr>
            <a:r>
              <a:rPr lang="en-US" baseline="0" dirty="0" smtClean="0"/>
              <a:t>Create directory to house the test project</a:t>
            </a:r>
          </a:p>
          <a:p>
            <a:pPr marL="228600" indent="-228600">
              <a:buAutoNum type="arabicPeriod"/>
            </a:pPr>
            <a:r>
              <a:rPr lang="en-US" baseline="0" dirty="0" smtClean="0"/>
              <a:t>Install a 3</a:t>
            </a:r>
            <a:r>
              <a:rPr lang="en-US" baseline="30000" dirty="0" smtClean="0"/>
              <a:t>rd</a:t>
            </a:r>
            <a:r>
              <a:rPr lang="en-US" baseline="0" dirty="0" smtClean="0"/>
              <a:t> party dependency like </a:t>
            </a:r>
            <a:r>
              <a:rPr lang="en-US" baseline="0" dirty="0" err="1" smtClean="0"/>
              <a:t>lodash</a:t>
            </a:r>
            <a:r>
              <a:rPr lang="en-US" baseline="0" dirty="0" smtClean="0"/>
              <a:t>: </a:t>
            </a:r>
            <a:r>
              <a:rPr lang="en-US" baseline="0" dirty="0" err="1" smtClean="0"/>
              <a:t>npm</a:t>
            </a:r>
            <a:r>
              <a:rPr lang="en-US" baseline="0" dirty="0" smtClean="0"/>
              <a:t> install –save-dev </a:t>
            </a:r>
            <a:r>
              <a:rPr lang="en-US" baseline="0" dirty="0" err="1" smtClean="0"/>
              <a:t>lodash</a:t>
            </a:r>
            <a:endParaRPr lang="en-US" baseline="0" dirty="0" smtClean="0"/>
          </a:p>
          <a:p>
            <a:pPr marL="228600" indent="-228600">
              <a:buAutoNum type="arabicPeriod"/>
            </a:pPr>
            <a:r>
              <a:rPr lang="en-US" baseline="0" dirty="0" smtClean="0"/>
              <a:t>Create a </a:t>
            </a:r>
            <a:r>
              <a:rPr lang="en-US" baseline="0" dirty="0" err="1" smtClean="0"/>
              <a:t>js</a:t>
            </a:r>
            <a:r>
              <a:rPr lang="en-US" baseline="0" dirty="0" smtClean="0"/>
              <a:t> file that requires </a:t>
            </a:r>
            <a:r>
              <a:rPr lang="en-US" baseline="0" dirty="0" err="1" smtClean="0"/>
              <a:t>lodash</a:t>
            </a:r>
            <a:r>
              <a:rPr lang="en-US" baseline="0" dirty="0" smtClean="0"/>
              <a:t>, then reference that file in index.html</a:t>
            </a:r>
          </a:p>
          <a:p>
            <a:pPr marL="228600" indent="-228600">
              <a:buAutoNum type="arabicPeriod"/>
            </a:pPr>
            <a:r>
              <a:rPr lang="en-US" baseline="0" dirty="0" smtClean="0"/>
              <a:t>Run </a:t>
            </a:r>
            <a:r>
              <a:rPr lang="en-US" baseline="0" dirty="0" err="1" smtClean="0"/>
              <a:t>browserify</a:t>
            </a:r>
            <a:r>
              <a:rPr lang="en-US" baseline="0" dirty="0" smtClean="0"/>
              <a:t> scripts/main.js &gt; bundle.js. </a:t>
            </a:r>
            <a:r>
              <a:rPr lang="en-US" baseline="0" dirty="0" err="1" smtClean="0"/>
              <a:t>Browserify</a:t>
            </a:r>
            <a:r>
              <a:rPr lang="en-US" baseline="0" dirty="0" smtClean="0"/>
              <a:t> will bundle the node modules and your code into a single </a:t>
            </a:r>
            <a:r>
              <a:rPr lang="en-US" baseline="0" dirty="0" err="1" smtClean="0"/>
              <a:t>js</a:t>
            </a:r>
            <a:r>
              <a:rPr lang="en-US" baseline="0" dirty="0" smtClean="0"/>
              <a:t> file that the browser can consume.</a:t>
            </a:r>
          </a:p>
          <a:p>
            <a:pPr marL="228600" indent="-228600">
              <a:buAutoNum type="arabicPeriod"/>
            </a:pPr>
            <a:r>
              <a:rPr lang="en-US" baseline="0" dirty="0" smtClean="0"/>
              <a:t>Note how I can use –d to generate with </a:t>
            </a:r>
            <a:r>
              <a:rPr lang="en-US" baseline="0" dirty="0" err="1" smtClean="0"/>
              <a:t>sourcemaps</a:t>
            </a:r>
            <a:r>
              <a:rPr lang="en-US" baseline="0" dirty="0" smtClean="0"/>
              <a:t> to support debugging. Then can set breakpoints in the files. But also note how 333k of JS became 950k, so only want to do in dev.</a:t>
            </a:r>
          </a:p>
          <a:p>
            <a:pPr marL="228600" indent="-228600">
              <a:buAutoNum type="arabicPeriod"/>
            </a:pPr>
            <a:r>
              <a:rPr lang="en-US" baseline="0" dirty="0" smtClean="0"/>
              <a:t>But what if we want </a:t>
            </a:r>
            <a:r>
              <a:rPr lang="en-US" baseline="0" dirty="0" err="1" smtClean="0"/>
              <a:t>browserify</a:t>
            </a:r>
            <a:r>
              <a:rPr lang="en-US" baseline="0" dirty="0" smtClean="0"/>
              <a:t> to re-run anytime we save a file? Then use </a:t>
            </a:r>
            <a:r>
              <a:rPr lang="en-US" baseline="0" dirty="0" err="1" smtClean="0"/>
              <a:t>watchify</a:t>
            </a:r>
            <a:r>
              <a:rPr lang="en-US" baseline="0" dirty="0" smtClean="0"/>
              <a:t> instead. It takes the same </a:t>
            </a:r>
            <a:r>
              <a:rPr lang="en-US" baseline="0" dirty="0" err="1" smtClean="0"/>
              <a:t>params</a:t>
            </a:r>
            <a:r>
              <a:rPr lang="en-US" baseline="0" dirty="0" smtClean="0"/>
              <a:t> as </a:t>
            </a:r>
            <a:r>
              <a:rPr lang="en-US" baseline="0" dirty="0" err="1" smtClean="0"/>
              <a:t>browserify</a:t>
            </a:r>
            <a:r>
              <a:rPr lang="en-US" baseline="0" dirty="0" smtClean="0"/>
              <a:t>, but watches your files too. So:</a:t>
            </a:r>
          </a:p>
          <a:p>
            <a:pPr marL="228600" indent="-228600">
              <a:buAutoNum type="arabicPeriod"/>
            </a:pPr>
            <a:r>
              <a:rPr lang="en-US" baseline="0" dirty="0" err="1" smtClean="0"/>
              <a:t>Npm</a:t>
            </a:r>
            <a:r>
              <a:rPr lang="en-US" baseline="0" dirty="0" smtClean="0"/>
              <a:t> install –save-dev </a:t>
            </a:r>
            <a:r>
              <a:rPr lang="en-US" baseline="0" dirty="0" err="1" smtClean="0"/>
              <a:t>watchify</a:t>
            </a:r>
            <a:endParaRPr lang="en-US" baseline="0" dirty="0" smtClean="0"/>
          </a:p>
          <a:p>
            <a:pPr marL="228600" indent="-228600">
              <a:buAutoNum type="arabicPeriod"/>
            </a:pPr>
            <a:r>
              <a:rPr lang="en-US" baseline="0" dirty="0" smtClean="0"/>
              <a:t>But what if I want to run it as part of on ongoing build process via Gulp or Grunt? Well, let’s set that up using Gulp.</a:t>
            </a:r>
          </a:p>
          <a:p>
            <a:pPr marL="228600" indent="-228600">
              <a:buAutoNum type="arabicPeriod"/>
            </a:pPr>
            <a:r>
              <a:rPr lang="en-US" baseline="0" dirty="0" smtClean="0"/>
              <a:t>First, install Gulp: </a:t>
            </a:r>
            <a:r>
              <a:rPr lang="en-US" baseline="0" dirty="0" err="1" smtClean="0"/>
              <a:t>npm</a:t>
            </a:r>
            <a:r>
              <a:rPr lang="en-US" baseline="0" dirty="0" smtClean="0"/>
              <a:t> install –g gulp</a:t>
            </a:r>
          </a:p>
          <a:p>
            <a:pPr marL="228600" indent="-228600">
              <a:buAutoNum type="arabicPeriod"/>
            </a:pPr>
            <a:endParaRPr lang="en-US" baseline="0" dirty="0" smtClean="0"/>
          </a:p>
          <a:p>
            <a:pPr marL="228600" indent="-228600">
              <a:buAutoNum type="arabicPeriod"/>
            </a:pPr>
            <a:endParaRPr lang="en-US" baseline="0" dirty="0" smtClean="0"/>
          </a:p>
          <a:p>
            <a:pPr marL="228600" indent="-228600">
              <a:buAutoNum type="arabicPeriod"/>
            </a:pPr>
            <a:endParaRPr lang="en-US" baseline="0" dirty="0" smtClean="0"/>
          </a:p>
          <a:p>
            <a:r>
              <a:rPr lang="en-US" baseline="0" dirty="0" smtClean="0"/>
              <a:t>So how does </a:t>
            </a:r>
            <a:r>
              <a:rPr lang="en-US" baseline="0" dirty="0" err="1" smtClean="0"/>
              <a:t>Browserify</a:t>
            </a:r>
            <a:r>
              <a:rPr lang="en-US" baseline="0" dirty="0" smtClean="0"/>
              <a:t> work? It simply looks through each of the files that match the glob that you specify. </a:t>
            </a:r>
            <a:r>
              <a:rPr lang="en-US" sz="1200" b="0" i="0" kern="1200" dirty="0" smtClean="0">
                <a:solidFill>
                  <a:schemeClr val="tx1"/>
                </a:solidFill>
                <a:effectLst/>
                <a:latin typeface="+mn-lt"/>
                <a:ea typeface="+mn-ea"/>
                <a:cs typeface="+mn-cs"/>
              </a:rPr>
              <a:t>For every </a:t>
            </a:r>
            <a:r>
              <a:rPr lang="en-US" dirty="0" smtClean="0"/>
              <a:t>require()</a:t>
            </a:r>
            <a:r>
              <a:rPr lang="en-US" sz="1200" b="0" i="0" kern="1200" dirty="0" smtClean="0">
                <a:solidFill>
                  <a:schemeClr val="tx1"/>
                </a:solidFill>
                <a:effectLst/>
                <a:latin typeface="+mn-lt"/>
                <a:ea typeface="+mn-ea"/>
                <a:cs typeface="+mn-cs"/>
              </a:rPr>
              <a:t> call with a string in it, </a:t>
            </a:r>
            <a:r>
              <a:rPr lang="en-US" sz="1200" b="0" i="0" kern="1200" dirty="0" err="1" smtClean="0">
                <a:solidFill>
                  <a:schemeClr val="tx1"/>
                </a:solidFill>
                <a:effectLst/>
                <a:latin typeface="+mn-lt"/>
                <a:ea typeface="+mn-ea"/>
                <a:cs typeface="+mn-cs"/>
              </a:rPr>
              <a:t>browserify</a:t>
            </a:r>
            <a:r>
              <a:rPr lang="en-US" sz="1200" b="0" i="0" kern="1200" dirty="0" smtClean="0">
                <a:solidFill>
                  <a:schemeClr val="tx1"/>
                </a:solidFill>
                <a:effectLst/>
                <a:latin typeface="+mn-lt"/>
                <a:ea typeface="+mn-ea"/>
                <a:cs typeface="+mn-cs"/>
              </a:rPr>
              <a:t> resolves those module strings to file paths and then searches those file paths for </a:t>
            </a:r>
            <a:r>
              <a:rPr lang="en-US" dirty="0" smtClean="0"/>
              <a:t>require()</a:t>
            </a:r>
            <a:r>
              <a:rPr lang="en-US" sz="1200" b="0" i="0" kern="1200" dirty="0" smtClean="0">
                <a:solidFill>
                  <a:schemeClr val="tx1"/>
                </a:solidFill>
                <a:effectLst/>
                <a:latin typeface="+mn-lt"/>
                <a:ea typeface="+mn-ea"/>
                <a:cs typeface="+mn-cs"/>
              </a:rPr>
              <a:t> calls recursively until the entire dependency graph is visited. Each file is concatenated into a single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file with a minimal require() definition that maps the statically-resolved names to internal IDs.</a:t>
            </a:r>
          </a:p>
          <a:p>
            <a:r>
              <a:rPr lang="en-US" sz="1200" b="0" i="0" kern="1200" dirty="0" smtClean="0">
                <a:solidFill>
                  <a:schemeClr val="tx1"/>
                </a:solidFill>
                <a:effectLst/>
                <a:latin typeface="+mn-lt"/>
                <a:ea typeface="+mn-ea"/>
                <a:cs typeface="+mn-cs"/>
              </a:rPr>
              <a:t>This means that the bundle you generate is completely self-contained and has everything your application needs to work.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Now</a:t>
            </a:r>
            <a:r>
              <a:rPr lang="en-US" sz="1200" b="0" i="0" kern="1200" baseline="0" dirty="0" smtClean="0">
                <a:solidFill>
                  <a:schemeClr val="tx1"/>
                </a:solidFill>
                <a:effectLst/>
                <a:latin typeface="+mn-lt"/>
                <a:ea typeface="+mn-ea"/>
                <a:cs typeface="+mn-cs"/>
              </a:rPr>
              <a:t> note, Browserify isn’t the only module loader option out there. There’s also currently RequireJS, </a:t>
            </a:r>
            <a:r>
              <a:rPr lang="en-US" sz="1200" b="0" i="0" kern="1200" baseline="0" dirty="0" err="1" smtClean="0">
                <a:solidFill>
                  <a:schemeClr val="tx1"/>
                </a:solidFill>
                <a:effectLst/>
                <a:latin typeface="+mn-lt"/>
                <a:ea typeface="+mn-ea"/>
                <a:cs typeface="+mn-cs"/>
              </a:rPr>
              <a:t>WebPack</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SystemJS</a:t>
            </a:r>
            <a:r>
              <a:rPr lang="en-US" sz="1200" b="0" i="0" kern="1200" baseline="0" dirty="0" smtClean="0">
                <a:solidFill>
                  <a:schemeClr val="tx1"/>
                </a:solidFill>
                <a:effectLst/>
                <a:latin typeface="+mn-lt"/>
                <a:ea typeface="+mn-ea"/>
                <a:cs typeface="+mn-cs"/>
              </a:rPr>
              <a:t>, and JSPM. But the reason I’m choosing Browserify is because it has a very focused mission: Make </a:t>
            </a:r>
            <a:r>
              <a:rPr lang="en-US" sz="1200" b="0" i="0" kern="1200" baseline="0" dirty="0" err="1" smtClean="0">
                <a:solidFill>
                  <a:schemeClr val="tx1"/>
                </a:solidFill>
                <a:effectLst/>
                <a:latin typeface="+mn-lt"/>
                <a:ea typeface="+mn-ea"/>
                <a:cs typeface="+mn-cs"/>
              </a:rPr>
              <a:t>npm</a:t>
            </a:r>
            <a:r>
              <a:rPr lang="en-US" sz="1200" b="0" i="0" kern="1200" baseline="0" dirty="0" smtClean="0">
                <a:solidFill>
                  <a:schemeClr val="tx1"/>
                </a:solidFill>
                <a:effectLst/>
                <a:latin typeface="+mn-lt"/>
                <a:ea typeface="+mn-ea"/>
                <a:cs typeface="+mn-cs"/>
              </a:rPr>
              <a:t> modules work in the browser. This is exactly what we need for an isomorphic app, because we need to assure that the module loader and packages we choose run on both the client and the server. If we were doing only traditional client-side rendering, then RequireJS is a popular choice.</a:t>
            </a:r>
            <a:endParaRPr lang="en-US" sz="1200" b="0" i="0" kern="1200" dirty="0" smtClean="0">
              <a:solidFill>
                <a:schemeClr val="tx1"/>
              </a:solidFill>
              <a:effectLst/>
              <a:latin typeface="+mn-lt"/>
              <a:ea typeface="+mn-ea"/>
              <a:cs typeface="+mn-cs"/>
            </a:endParaRPr>
          </a:p>
          <a:p>
            <a:pPr marL="0" indent="0">
              <a:buNone/>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29</a:t>
            </a:fld>
            <a:endParaRPr lang="en-US"/>
          </a:p>
        </p:txBody>
      </p:sp>
    </p:spTree>
    <p:extLst>
      <p:ext uri="{BB962C8B-B14F-4D97-AF65-F5344CB8AC3E}">
        <p14:creationId xmlns:p14="http://schemas.microsoft.com/office/powerpoint/2010/main" val="2578408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component library,</a:t>
            </a:r>
            <a:r>
              <a:rPr lang="en-US" baseline="0" dirty="0" smtClean="0"/>
              <a:t> we’re going to use React. React is a project from Facebook that handles a very specific set of concerns: packaging, composing, and rendering HTML components. </a:t>
            </a:r>
          </a:p>
          <a:p>
            <a:endParaRPr lang="en-US" baseline="0" dirty="0" smtClean="0"/>
          </a:p>
          <a:p>
            <a:r>
              <a:rPr lang="en-US" baseline="0" dirty="0" smtClean="0"/>
              <a:t>Because of this focus, React is lightweight and makes it easy to create complex </a:t>
            </a:r>
            <a:r>
              <a:rPr lang="en-US" baseline="0" dirty="0" err="1" smtClean="0"/>
              <a:t>Uis</a:t>
            </a:r>
            <a:r>
              <a:rPr lang="en-US" baseline="0" dirty="0" smtClean="0"/>
              <a:t> by composing many simple components together. Because React is so focused on this one goal, it can even be used along with other frameworks like Angular and Backbone. </a:t>
            </a:r>
          </a:p>
          <a:p>
            <a:endParaRPr lang="en-US" baseline="0" dirty="0" smtClean="0"/>
          </a:p>
          <a:p>
            <a:r>
              <a:rPr lang="en-US" baseline="0" dirty="0" smtClean="0"/>
              <a:t>React utilizes a virtual DOM, which makes it very fast. When the UI changes, React compares the old state to the new state in memory and then updates the DOM in the least expensive way. This saves resources and makes React notably faster than many of today’s popular alternatives.</a:t>
            </a:r>
          </a:p>
          <a:p>
            <a:endParaRPr lang="en-US" baseline="0" dirty="0" smtClean="0"/>
          </a:p>
          <a:p>
            <a:r>
              <a:rPr lang="en-US" baseline="0" dirty="0" smtClean="0"/>
              <a:t>And with the power of the virtual DOM, React can even support rendering on both the client and the server. This of course is critical for building isomorphic apps, and really sets React apart from other traditional libraries and frameworks that are currently very DOM oriented like Angular and Knockout.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30</a:t>
            </a:fld>
            <a:endParaRPr lang="en-US"/>
          </a:p>
        </p:txBody>
      </p:sp>
    </p:spTree>
    <p:extLst>
      <p:ext uri="{BB962C8B-B14F-4D97-AF65-F5344CB8AC3E}">
        <p14:creationId xmlns:p14="http://schemas.microsoft.com/office/powerpoint/2010/main" val="2549243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Flux is a</a:t>
            </a:r>
            <a:r>
              <a:rPr lang="en-US" baseline="0" dirty="0" smtClean="0"/>
              <a:t> unidirectional data flow library created by Facebook to complement React. Flux is really just a branding name for Facebook’s implementation of a unidirectional data flow pattern. There are a variety of alternatives including </a:t>
            </a:r>
            <a:r>
              <a:rPr lang="en-US" sz="1200" b="0" i="0" kern="1200" dirty="0" err="1" smtClean="0">
                <a:solidFill>
                  <a:schemeClr val="tx1"/>
                </a:solidFill>
                <a:effectLst/>
                <a:latin typeface="+mn-lt"/>
                <a:ea typeface="+mn-ea"/>
                <a:cs typeface="+mn-cs"/>
              </a:rPr>
              <a:t>Delorean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Fluxxor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Fluxxy</a:t>
            </a:r>
            <a:r>
              <a:rPr lang="en-US" sz="1200" b="0" i="0" kern="1200" dirty="0" smtClean="0">
                <a:solidFill>
                  <a:schemeClr val="tx1"/>
                </a:solidFill>
                <a:effectLst/>
                <a:latin typeface="+mn-lt"/>
                <a:ea typeface="+mn-ea"/>
                <a:cs typeface="+mn-cs"/>
              </a:rPr>
              <a:t>, and Reflux,</a:t>
            </a:r>
            <a:r>
              <a:rPr lang="en-US" sz="1200" b="0" i="0" kern="1200" baseline="0" dirty="0" smtClean="0">
                <a:solidFill>
                  <a:schemeClr val="tx1"/>
                </a:solidFill>
                <a:effectLst/>
                <a:latin typeface="+mn-lt"/>
                <a:ea typeface="+mn-ea"/>
                <a:cs typeface="+mn-cs"/>
              </a:rPr>
              <a:t> but we’re going to use Facebook’s Flux implementation in this course.</a:t>
            </a:r>
            <a:endParaRPr lang="en-US" baseline="0" dirty="0" smtClean="0"/>
          </a:p>
          <a:p>
            <a:endParaRPr lang="en-US" baseline="0" dirty="0" smtClean="0"/>
          </a:p>
          <a:p>
            <a:r>
              <a:rPr lang="en-US" baseline="0" dirty="0" smtClean="0"/>
              <a:t>Flux avoids a more traditional MVC style pattern and instead implements one way data flows. This tends to make large applications easier to predict and reason about by avoiding complex interactions that can occur between multiple view and </a:t>
            </a:r>
            <a:r>
              <a:rPr lang="en-US" baseline="0" dirty="0" err="1" smtClean="0"/>
              <a:t>viewmodels</a:t>
            </a:r>
            <a:r>
              <a:rPr lang="en-US" baseline="0" dirty="0" smtClean="0"/>
              <a:t> in traditional MVC.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31</a:t>
            </a:fld>
            <a:endParaRPr lang="en-US"/>
          </a:p>
        </p:txBody>
      </p:sp>
    </p:spTree>
    <p:extLst>
      <p:ext uri="{BB962C8B-B14F-4D97-AF65-F5344CB8AC3E}">
        <p14:creationId xmlns:p14="http://schemas.microsoft.com/office/powerpoint/2010/main" val="267784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tie all this together, we’ll use Gulp. Gulp is a popular JavaScript based task runner. </a:t>
            </a:r>
            <a:r>
              <a:rPr lang="en-US" baseline="0" dirty="0" smtClean="0"/>
              <a:t>Grunt is a popular competitor that would work just fine for our purposes as well, though Gulp has recently gained a great deal of popularity because it’s easy to configure and very fast.</a:t>
            </a:r>
          </a:p>
          <a:p>
            <a:endParaRPr lang="en-US" baseline="0" dirty="0" smtClean="0"/>
          </a:p>
          <a:p>
            <a:r>
              <a:rPr lang="en-US" dirty="0" smtClean="0"/>
              <a:t>Gulp has</a:t>
            </a:r>
            <a:r>
              <a:rPr lang="en-US" baseline="0" dirty="0" smtClean="0"/>
              <a:t> a rich plugin ecosystem that allows us to easily automate all sorts of important tasks like </a:t>
            </a:r>
            <a:r>
              <a:rPr lang="en-US" baseline="0" dirty="0" err="1" smtClean="0"/>
              <a:t>minification</a:t>
            </a:r>
            <a:r>
              <a:rPr lang="en-US" baseline="0" dirty="0" smtClean="0"/>
              <a:t>, </a:t>
            </a:r>
            <a:r>
              <a:rPr lang="en-US" baseline="0" dirty="0" err="1" smtClean="0"/>
              <a:t>linting</a:t>
            </a:r>
            <a:r>
              <a:rPr lang="en-US" baseline="0" dirty="0" smtClean="0"/>
              <a:t>, bundling, moving files, running tests, and watching files so your browser automatically reloads when you save file changes.</a:t>
            </a:r>
          </a:p>
          <a:p>
            <a:endParaRPr lang="en-US" baseline="0" dirty="0" smtClean="0"/>
          </a:p>
          <a:p>
            <a:r>
              <a:rPr lang="en-US" baseline="0" dirty="0" smtClean="0"/>
              <a:t>Gulp is fast because it’s stream based. Gulp allows you to glue a number of tasks together by taking the output from one plugin and uses that output as input for the next plugin. Keeping all the work in memory rather than writing to disk is what makes Gulp so much faster than its current primary competitor, Grunt.</a:t>
            </a:r>
          </a:p>
          <a:p>
            <a:endParaRPr lang="en-US" baseline="0" dirty="0" smtClean="0"/>
          </a:p>
          <a:p>
            <a:r>
              <a:rPr lang="en-US" baseline="0" dirty="0" smtClean="0"/>
              <a:t>Gulp can perform 100’s of different tasks. Our primary use when building our example app is to watch files and run the </a:t>
            </a:r>
            <a:r>
              <a:rPr lang="en-US" baseline="0" dirty="0" err="1" smtClean="0"/>
              <a:t>Watchify</a:t>
            </a:r>
            <a:r>
              <a:rPr lang="en-US" baseline="0" dirty="0" smtClean="0"/>
              <a:t> plugin. This plugin will automatically bundle our code using Browserify as changes are made to the solution.</a:t>
            </a:r>
          </a:p>
          <a:p>
            <a:endParaRPr lang="en-US" baseline="0" dirty="0" smtClean="0"/>
          </a:p>
          <a:p>
            <a:r>
              <a:rPr lang="en-US" baseline="0" dirty="0" smtClean="0"/>
              <a:t>Again, to clarify, you don’t have to use Gulp, </a:t>
            </a:r>
            <a:r>
              <a:rPr lang="en-US" baseline="0" dirty="0" err="1" smtClean="0"/>
              <a:t>Browerserify</a:t>
            </a:r>
            <a:r>
              <a:rPr lang="en-US" baseline="0" dirty="0" smtClean="0"/>
              <a:t>, or Node to build applications with React and Flux. But as you’ll see, these tools help streamline the process.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32</a:t>
            </a:fld>
            <a:endParaRPr lang="en-US"/>
          </a:p>
        </p:txBody>
      </p:sp>
    </p:spTree>
    <p:extLst>
      <p:ext uri="{BB962C8B-B14F-4D97-AF65-F5344CB8AC3E}">
        <p14:creationId xmlns:p14="http://schemas.microsoft.com/office/powerpoint/2010/main" val="42121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was torn on whether to use the brand new version of</a:t>
            </a:r>
            <a:r>
              <a:rPr lang="en-US" sz="1200" kern="1200" baseline="0" dirty="0" smtClean="0">
                <a:solidFill>
                  <a:schemeClr val="tx1"/>
                </a:solidFill>
                <a:effectLst/>
                <a:latin typeface="+mn-lt"/>
                <a:ea typeface="+mn-ea"/>
                <a:cs typeface="+mn-cs"/>
              </a:rPr>
              <a:t> JavaScript, </a:t>
            </a:r>
            <a:r>
              <a:rPr lang="en-US" sz="1200" kern="1200" dirty="0" smtClean="0">
                <a:solidFill>
                  <a:schemeClr val="tx1"/>
                </a:solidFill>
                <a:effectLst/>
                <a:latin typeface="+mn-lt"/>
                <a:ea typeface="+mn-ea"/>
                <a:cs typeface="+mn-cs"/>
              </a:rPr>
              <a:t>ECMAScript 2015, more commonly referred to as ES6, in this course. </a:t>
            </a:r>
            <a:r>
              <a:rPr lang="en-US" sz="1200" kern="1200" baseline="0" dirty="0" smtClean="0">
                <a:solidFill>
                  <a:schemeClr val="tx1"/>
                </a:solidFill>
                <a:effectLst/>
                <a:latin typeface="+mn-lt"/>
                <a:ea typeface="+mn-ea"/>
                <a:cs typeface="+mn-cs"/>
              </a:rPr>
              <a:t>ES2015 was officially ratified June 2015.</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contrast, the JavaScript</a:t>
            </a:r>
            <a:r>
              <a:rPr lang="en-US" sz="1200" kern="1200" baseline="0" dirty="0" smtClean="0">
                <a:solidFill>
                  <a:schemeClr val="tx1"/>
                </a:solidFill>
                <a:effectLst/>
                <a:latin typeface="+mn-lt"/>
                <a:ea typeface="+mn-ea"/>
                <a:cs typeface="+mn-cs"/>
              </a:rPr>
              <a:t> we’ve been using for years has been around in its current version, ES5, since 2009. So ES5 is the JavaScript you’ve been writing for years. And that’s why </a:t>
            </a:r>
            <a:r>
              <a:rPr lang="en-US" sz="1200" kern="1200" dirty="0" smtClean="0">
                <a:solidFill>
                  <a:schemeClr val="tx1"/>
                </a:solidFill>
                <a:effectLst/>
                <a:latin typeface="+mn-lt"/>
                <a:ea typeface="+mn-ea"/>
                <a:cs typeface="+mn-cs"/>
              </a:rPr>
              <a:t>I decided to stick with</a:t>
            </a:r>
            <a:r>
              <a:rPr lang="en-US" sz="1200" kern="1200" baseline="0" dirty="0" smtClean="0">
                <a:solidFill>
                  <a:schemeClr val="tx1"/>
                </a:solidFill>
                <a:effectLst/>
                <a:latin typeface="+mn-lt"/>
                <a:ea typeface="+mn-ea"/>
                <a:cs typeface="+mn-cs"/>
              </a:rPr>
              <a:t> ES5 for this course.</a:t>
            </a:r>
            <a:r>
              <a:rPr lang="en-US" sz="1200" kern="1200" dirty="0" smtClean="0">
                <a:solidFill>
                  <a:schemeClr val="tx1"/>
                </a:solidFill>
                <a:effectLst/>
                <a:latin typeface="+mn-lt"/>
                <a:ea typeface="+mn-ea"/>
                <a:cs typeface="+mn-cs"/>
              </a:rPr>
              <a:t> I don’t want to alienate people who aren’t yet up to speed on the latest</a:t>
            </a:r>
            <a:r>
              <a:rPr lang="en-US" sz="1200" kern="1200" baseline="0" dirty="0" smtClean="0">
                <a:solidFill>
                  <a:schemeClr val="tx1"/>
                </a:solidFill>
                <a:effectLst/>
                <a:latin typeface="+mn-lt"/>
                <a:ea typeface="+mn-ea"/>
                <a:cs typeface="+mn-cs"/>
              </a:rPr>
              <a:t> version of JavaScript. </a:t>
            </a:r>
            <a:r>
              <a:rPr lang="en-US" sz="1200" kern="1200" dirty="0" smtClean="0">
                <a:solidFill>
                  <a:schemeClr val="tx1"/>
                </a:solidFill>
                <a:effectLst/>
                <a:latin typeface="+mn-lt"/>
                <a:ea typeface="+mn-ea"/>
                <a:cs typeface="+mn-cs"/>
              </a:rPr>
              <a:t>As you review</a:t>
            </a:r>
            <a:r>
              <a:rPr lang="en-US" sz="1200" kern="1200" baseline="0" dirty="0" smtClean="0">
                <a:solidFill>
                  <a:schemeClr val="tx1"/>
                </a:solidFill>
                <a:effectLst/>
                <a:latin typeface="+mn-lt"/>
                <a:ea typeface="+mn-ea"/>
                <a:cs typeface="+mn-cs"/>
              </a:rPr>
              <a:t> other examples of React online, you may see some in ES2015, and some in ES5. </a:t>
            </a:r>
            <a:r>
              <a:rPr lang="en-US" sz="1200" kern="1200" dirty="0" smtClean="0">
                <a:solidFill>
                  <a:schemeClr val="tx1"/>
                </a:solidFill>
                <a:effectLst/>
                <a:latin typeface="+mn-lt"/>
                <a:ea typeface="+mn-ea"/>
                <a:cs typeface="+mn-cs"/>
              </a:rPr>
              <a:t>ES2015</a:t>
            </a:r>
            <a:r>
              <a:rPr lang="en-US" sz="1200" kern="1200" baseline="0" dirty="0" smtClean="0">
                <a:solidFill>
                  <a:schemeClr val="tx1"/>
                </a:solidFill>
                <a:effectLst/>
                <a:latin typeface="+mn-lt"/>
                <a:ea typeface="+mn-ea"/>
                <a:cs typeface="+mn-cs"/>
              </a:rPr>
              <a:t> is certainly the future, but to avoid confusion, </a:t>
            </a:r>
            <a:r>
              <a:rPr lang="en-US" sz="1200" kern="1200" dirty="0" smtClean="0">
                <a:solidFill>
                  <a:schemeClr val="tx1"/>
                </a:solidFill>
                <a:effectLst/>
                <a:latin typeface="+mn-lt"/>
                <a:ea typeface="+mn-ea"/>
                <a:cs typeface="+mn-cs"/>
              </a:rPr>
              <a:t>I use ES5</a:t>
            </a:r>
            <a:r>
              <a:rPr lang="en-US" sz="1200" kern="1200" baseline="0" dirty="0" smtClean="0">
                <a:solidFill>
                  <a:schemeClr val="tx1"/>
                </a:solidFill>
                <a:effectLst/>
                <a:latin typeface="+mn-lt"/>
                <a:ea typeface="+mn-ea"/>
                <a:cs typeface="+mn-cs"/>
              </a:rPr>
              <a:t> in t</a:t>
            </a:r>
            <a:r>
              <a:rPr lang="en-US" sz="1200" kern="1200" dirty="0" smtClean="0">
                <a:solidFill>
                  <a:schemeClr val="tx1"/>
                </a:solidFill>
                <a:effectLst/>
                <a:latin typeface="+mn-lt"/>
                <a:ea typeface="+mn-ea"/>
                <a:cs typeface="+mn-cs"/>
              </a:rPr>
              <a:t>his course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the version of JavaScript that you’ve been familiar with for years. </a:t>
            </a:r>
          </a:p>
        </p:txBody>
      </p:sp>
      <p:sp>
        <p:nvSpPr>
          <p:cNvPr id="4" name="Slide Number Placeholder 3"/>
          <p:cNvSpPr>
            <a:spLocks noGrp="1"/>
          </p:cNvSpPr>
          <p:nvPr>
            <p:ph type="sldNum" sz="quarter" idx="10"/>
          </p:nvPr>
        </p:nvSpPr>
        <p:spPr/>
        <p:txBody>
          <a:bodyPr/>
          <a:lstStyle/>
          <a:p>
            <a:fld id="{A712189F-35E1-4DA3-9F12-2244F84E5C30}" type="slidenum">
              <a:rPr lang="en-US" smtClean="0"/>
              <a:t>33</a:t>
            </a:fld>
            <a:endParaRPr lang="en-US"/>
          </a:p>
        </p:txBody>
      </p:sp>
    </p:spTree>
    <p:extLst>
      <p:ext uri="{BB962C8B-B14F-4D97-AF65-F5344CB8AC3E}">
        <p14:creationId xmlns:p14="http://schemas.microsoft.com/office/powerpoint/2010/main" val="3595595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That said</a:t>
            </a:r>
            <a:r>
              <a:rPr lang="en-US" sz="1200" kern="1200" dirty="0" smtClean="0">
                <a:solidFill>
                  <a:schemeClr val="tx1"/>
                </a:solidFill>
                <a:effectLst/>
                <a:latin typeface="+mn-lt"/>
                <a:ea typeface="+mn-ea"/>
                <a:cs typeface="+mn-cs"/>
              </a:rPr>
              <a:t>, I strongly recommend checking</a:t>
            </a:r>
            <a:r>
              <a:rPr lang="en-US" sz="1200" kern="1200" baseline="0" dirty="0" smtClean="0">
                <a:solidFill>
                  <a:schemeClr val="tx1"/>
                </a:solidFill>
                <a:effectLst/>
                <a:latin typeface="+mn-lt"/>
                <a:ea typeface="+mn-ea"/>
                <a:cs typeface="+mn-cs"/>
              </a:rPr>
              <a:t> out</a:t>
            </a:r>
            <a:r>
              <a:rPr lang="en-US" sz="1200" kern="1200" dirty="0" smtClean="0">
                <a:solidFill>
                  <a:schemeClr val="tx1"/>
                </a:solidFill>
                <a:effectLst/>
                <a:latin typeface="+mn-lt"/>
                <a:ea typeface="+mn-ea"/>
                <a:cs typeface="+mn-cs"/>
              </a:rPr>
              <a:t> ES6 and </a:t>
            </a:r>
            <a:r>
              <a:rPr lang="en-US" sz="1200" kern="1200" dirty="0" err="1" smtClean="0">
                <a:solidFill>
                  <a:schemeClr val="tx1"/>
                </a:solidFill>
                <a:effectLst/>
                <a:latin typeface="+mn-lt"/>
                <a:ea typeface="+mn-ea"/>
                <a:cs typeface="+mn-cs"/>
              </a:rPr>
              <a:t>transpiling</a:t>
            </a:r>
            <a:r>
              <a:rPr lang="en-US" sz="1200" kern="1200" dirty="0" smtClean="0">
                <a:solidFill>
                  <a:schemeClr val="tx1"/>
                </a:solidFill>
                <a:effectLst/>
                <a:latin typeface="+mn-lt"/>
                <a:ea typeface="+mn-ea"/>
                <a:cs typeface="+mn-cs"/>
              </a:rPr>
              <a:t> via Babel. It’s a great way to enjoy the newest version of JavaScript today.</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34</a:t>
            </a:fld>
            <a:endParaRPr lang="en-US"/>
          </a:p>
        </p:txBody>
      </p:sp>
    </p:spTree>
    <p:extLst>
      <p:ext uri="{BB962C8B-B14F-4D97-AF65-F5344CB8AC3E}">
        <p14:creationId xmlns:p14="http://schemas.microsoft.com/office/powerpoint/2010/main" val="2970261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quick note before we dive in and install these final libraries. As</a:t>
            </a:r>
            <a:r>
              <a:rPr lang="en-US" baseline="0" dirty="0" smtClean="0"/>
              <a:t> we just saw, the technologies in this course are proven and used on some of the largest websites in the world such as Facebook and Yahoo. However, at the time of this recording, React and React-router haven’t yet reached a 1.0 release, so their APIs may make breaking changes from what you see in this course. I’ll do my best to keep this course updated, but to assure that you can follow along, I’m going to have you install these specific versions. I suggest you install these versions to assure you can run everything I show. Once you’ve finished the course,  I recommend checking the changelog on </a:t>
            </a:r>
            <a:r>
              <a:rPr lang="en-US" baseline="0" dirty="0" err="1" smtClean="0"/>
              <a:t>Github</a:t>
            </a:r>
            <a:r>
              <a:rPr lang="en-US" baseline="0" dirty="0" smtClean="0"/>
              <a:t> for React and React-Router to see what changes have been released since this course has been published.</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35</a:t>
            </a:fld>
            <a:endParaRPr lang="en-US"/>
          </a:p>
        </p:txBody>
      </p:sp>
    </p:spTree>
    <p:extLst>
      <p:ext uri="{BB962C8B-B14F-4D97-AF65-F5344CB8AC3E}">
        <p14:creationId xmlns:p14="http://schemas.microsoft.com/office/powerpoint/2010/main" val="3626580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hlinkClick r:id="rId3"/>
              </a:rPr>
              <a:t>Or,</a:t>
            </a:r>
            <a:r>
              <a:rPr lang="en-US" sz="1200" b="0" i="0" kern="1200" baseline="0" smtClean="0">
                <a:solidFill>
                  <a:schemeClr val="tx1"/>
                </a:solidFill>
                <a:effectLst/>
                <a:latin typeface="+mn-lt"/>
                <a:ea typeface="+mn-ea"/>
                <a:cs typeface="+mn-cs"/>
                <a:hlinkClick r:id="rId3"/>
              </a:rPr>
              <a:t> local: </a:t>
            </a:r>
            <a:r>
              <a:rPr lang="en-US" sz="1200" b="0" i="0" kern="1200" smtClean="0">
                <a:solidFill>
                  <a:schemeClr val="tx1"/>
                </a:solidFill>
                <a:effectLst/>
                <a:latin typeface="+mn-lt"/>
                <a:ea typeface="+mn-ea"/>
                <a:cs typeface="+mn-cs"/>
                <a:hlinkClick r:id="rId3"/>
              </a:rPr>
              <a:t>http</a:t>
            </a:r>
            <a:r>
              <a:rPr lang="en-US" sz="1200" b="0" i="0" kern="1200" dirty="0" smtClean="0">
                <a:solidFill>
                  <a:schemeClr val="tx1"/>
                </a:solidFill>
                <a:effectLst/>
                <a:latin typeface="+mn-lt"/>
                <a:ea typeface="+mn-ea"/>
                <a:cs typeface="+mn-cs"/>
                <a:hlinkClick r:id="rId3"/>
              </a:rPr>
              <a:t>://172.23.0.9/fluent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a:t>
            </a:fld>
            <a:endParaRPr lang="en-US"/>
          </a:p>
        </p:txBody>
      </p:sp>
    </p:spTree>
    <p:extLst>
      <p:ext uri="{BB962C8B-B14F-4D97-AF65-F5344CB8AC3E}">
        <p14:creationId xmlns:p14="http://schemas.microsoft.com/office/powerpoint/2010/main" val="2122074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so lets wrap up this module by reviewing what we’ve covered so far.</a:t>
            </a:r>
          </a:p>
          <a:p>
            <a:endParaRPr lang="en-US" dirty="0" smtClean="0"/>
          </a:p>
          <a:p>
            <a:r>
              <a:rPr lang="en-US" dirty="0" smtClean="0"/>
              <a:t>In this module we reviewed the core technologies we’ll be using to create our example app. </a:t>
            </a:r>
          </a:p>
          <a:p>
            <a:endParaRPr lang="en-US" dirty="0" smtClean="0"/>
          </a:p>
          <a:p>
            <a:r>
              <a:rPr lang="en-US" dirty="0" smtClean="0"/>
              <a:t>We’re using Node with </a:t>
            </a:r>
            <a:r>
              <a:rPr lang="en-US" dirty="0" err="1" smtClean="0"/>
              <a:t>npm</a:t>
            </a:r>
            <a:r>
              <a:rPr lang="en-US" baseline="0" dirty="0" smtClean="0"/>
              <a:t> to get the necessary JavaScript packages, though we could of course have simply downloaded many of these dependencies manually. </a:t>
            </a:r>
          </a:p>
          <a:p>
            <a:endParaRPr lang="en-US" baseline="0" dirty="0" smtClean="0"/>
          </a:p>
          <a:p>
            <a:r>
              <a:rPr lang="en-US" baseline="0" dirty="0" smtClean="0"/>
              <a:t>We’re using React as our component library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React router will handle our routing</a:t>
            </a:r>
          </a:p>
          <a:p>
            <a:r>
              <a:rPr lang="en-US" baseline="0" dirty="0" smtClean="0"/>
              <a:t>Flux will handle our data flows</a:t>
            </a:r>
          </a:p>
          <a:p>
            <a:r>
              <a:rPr lang="en-US" baseline="0" dirty="0" smtClean="0"/>
              <a:t>And we’ll use Browserify to Bundle up our </a:t>
            </a:r>
            <a:r>
              <a:rPr lang="en-US" baseline="0" dirty="0" err="1" smtClean="0"/>
              <a:t>npm</a:t>
            </a:r>
            <a:r>
              <a:rPr lang="en-US" baseline="0" dirty="0" smtClean="0"/>
              <a:t> packages and compile our React JSX (which we’ll explore more in the next module)</a:t>
            </a:r>
          </a:p>
          <a:p>
            <a:r>
              <a:rPr lang="en-US" baseline="0" dirty="0" smtClean="0"/>
              <a:t>Finally, we’ll use Gulp to make our build and development process slick and simple. Gulp will allow us to run a single command to fire up our application.</a:t>
            </a:r>
          </a:p>
          <a:p>
            <a:endParaRPr lang="en-US" baseline="0" dirty="0" smtClean="0"/>
          </a:p>
          <a:p>
            <a:r>
              <a:rPr lang="en-US" baseline="0" dirty="0" smtClean="0"/>
              <a:t>So that’s the tech stack, in the next module we’ll dive into React and see how it’s powerful component model makes building high performance applications a breeze!</a:t>
            </a:r>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In the next module we’ll put the basic demo structure we just created</a:t>
            </a:r>
            <a:r>
              <a:rPr lang="en-US" baseline="0" dirty="0" smtClean="0"/>
              <a:t> to use by </a:t>
            </a:r>
            <a:r>
              <a:rPr lang="en-US" dirty="0" smtClean="0"/>
              <a:t>diving into React. We’ll check out how it</a:t>
            </a:r>
            <a:r>
              <a:rPr lang="en-US" baseline="0" dirty="0" smtClean="0"/>
              <a:t> easy is to create rich interactive components.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36</a:t>
            </a:fld>
            <a:endParaRPr lang="en-US"/>
          </a:p>
        </p:txBody>
      </p:sp>
    </p:spTree>
    <p:extLst>
      <p:ext uri="{BB962C8B-B14F-4D97-AF65-F5344CB8AC3E}">
        <p14:creationId xmlns:p14="http://schemas.microsoft.com/office/powerpoint/2010/main" val="528526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before I show you </a:t>
            </a:r>
            <a:r>
              <a:rPr lang="en-US" dirty="0" smtClean="0"/>
              <a:t>JSX,</a:t>
            </a:r>
            <a:r>
              <a:rPr lang="en-US" baseline="0" dirty="0" smtClean="0"/>
              <a:t> I want to warn you that it’s a bit</a:t>
            </a:r>
            <a:r>
              <a:rPr lang="en-US" dirty="0" smtClean="0"/>
              <a:t> like the first time you see an ugly baby. At</a:t>
            </a:r>
            <a:r>
              <a:rPr lang="en-US" baseline="0" dirty="0" smtClean="0"/>
              <a:t> first you’re going to have to hold back a cringe. But after you give it some time, you’re likely going to fall in love. [laugh] Trust me. And with that, lets take a look at JSX.</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38</a:t>
            </a:fld>
            <a:endParaRPr lang="en-US"/>
          </a:p>
        </p:txBody>
      </p:sp>
    </p:spTree>
    <p:extLst>
      <p:ext uri="{BB962C8B-B14F-4D97-AF65-F5344CB8AC3E}">
        <p14:creationId xmlns:p14="http://schemas.microsoft.com/office/powerpoint/2010/main" val="1930373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React uses</a:t>
            </a:r>
            <a:r>
              <a:rPr lang="en-US" baseline="0" dirty="0" smtClean="0"/>
              <a:t> an optional XML-like syntax called JSX for markup. It looks almost identical to HTML. That’s why I put quotes around HTML. It’s not actually HTML, but has a nearly identical in syntax. </a:t>
            </a:r>
          </a:p>
          <a:p>
            <a:endParaRPr lang="en-US" baseline="0" dirty="0" smtClean="0"/>
          </a:p>
          <a:p>
            <a:r>
              <a:rPr lang="en-US" baseline="0" dirty="0" smtClean="0"/>
              <a:t>There are some minor differences such as using the </a:t>
            </a:r>
            <a:r>
              <a:rPr lang="en-US" baseline="0" dirty="0" err="1" smtClean="0"/>
              <a:t>className</a:t>
            </a:r>
            <a:r>
              <a:rPr lang="en-US" baseline="0" dirty="0" smtClean="0"/>
              <a:t> instead of class and </a:t>
            </a:r>
            <a:r>
              <a:rPr lang="en-US" baseline="0" dirty="0" err="1" smtClean="0"/>
              <a:t>htmlFor</a:t>
            </a:r>
            <a:r>
              <a:rPr lang="en-US" baseline="0" dirty="0" smtClean="0"/>
              <a:t> instead of for.</a:t>
            </a:r>
          </a:p>
          <a:p>
            <a:endParaRPr lang="en-US" baseline="0" dirty="0" smtClean="0"/>
          </a:p>
          <a:p>
            <a:r>
              <a:rPr lang="en-US" baseline="0" dirty="0" smtClean="0"/>
              <a:t>Of course, a browser wouldn’t know what to do with JSX, so JSX compiles down to plain JavaScript. So really, JSX is an abstraction over plain old JavaScript calls.</a:t>
            </a:r>
          </a:p>
          <a:p>
            <a:endParaRPr lang="en-US" baseline="0" dirty="0" smtClean="0"/>
          </a:p>
          <a:p>
            <a:r>
              <a:rPr lang="en-US" baseline="0" dirty="0" smtClean="0"/>
              <a:t>Thus, JSX is totally optional. You can use JavaScript to declare your markup if you prefer, but it’s recommended to use JSX because it’s much easier to read, more approachable for designers, and more concise.</a:t>
            </a:r>
          </a:p>
          <a:p>
            <a:endParaRPr lang="en-US" baseline="0"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41</a:t>
            </a:fld>
            <a:endParaRPr lang="en-US"/>
          </a:p>
        </p:txBody>
      </p:sp>
    </p:spTree>
    <p:extLst>
      <p:ext uri="{BB962C8B-B14F-4D97-AF65-F5344CB8AC3E}">
        <p14:creationId xmlns:p14="http://schemas.microsoft.com/office/powerpoint/2010/main" val="1439698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example of JSX. As you can see, the JSX on the top looks </a:t>
            </a:r>
            <a:r>
              <a:rPr lang="en-US" baseline="0" dirty="0" smtClean="0"/>
              <a:t>like HTML. As I mentioned on the previous slide, there are only a few minor differences like using </a:t>
            </a:r>
            <a:r>
              <a:rPr lang="en-US" baseline="0" dirty="0" err="1" smtClean="0"/>
              <a:t>className</a:t>
            </a:r>
            <a:r>
              <a:rPr lang="en-US" baseline="0" dirty="0" smtClean="0"/>
              <a:t> instead of class and </a:t>
            </a:r>
            <a:r>
              <a:rPr lang="en-US" baseline="0" dirty="0" err="1" smtClean="0"/>
              <a:t>htmlFor</a:t>
            </a:r>
            <a:r>
              <a:rPr lang="en-US" baseline="0" dirty="0" smtClean="0"/>
              <a:t> instead of for. </a:t>
            </a:r>
          </a:p>
          <a:p>
            <a:endParaRPr lang="en-US" baseline="0" dirty="0" smtClean="0"/>
          </a:p>
          <a:p>
            <a:r>
              <a:rPr lang="en-US" baseline="0" dirty="0" smtClean="0"/>
              <a:t>And this JSX compiles down to plain old JavaScript. As you can see it becomes a call to </a:t>
            </a:r>
            <a:r>
              <a:rPr lang="en-US" baseline="0" dirty="0" err="1" smtClean="0"/>
              <a:t>React.createElement</a:t>
            </a:r>
            <a:r>
              <a:rPr lang="en-US" baseline="0" dirty="0" smtClean="0"/>
              <a:t>. The function is passed the name of the tag you created, an object that specifies the attributes you’d like to set, and finally, the markup that should sit inside. This final parameter will contain calls to other elements if you have nested markup. </a:t>
            </a:r>
          </a:p>
          <a:p>
            <a:endParaRPr lang="en-US" baseline="0" dirty="0" smtClean="0"/>
          </a:p>
          <a:p>
            <a:r>
              <a:rPr lang="en-US" baseline="0" dirty="0" smtClean="0"/>
              <a:t>So yes, you can avoid JSX if you want to do it the hard way and write this JavaScript yourself. But it’s harder to read, takes more time to type, and is much less friendly to designers, so I recommend using JSX.</a:t>
            </a:r>
          </a:p>
          <a:p>
            <a:endParaRPr lang="en-US" baseline="0" dirty="0" smtClean="0"/>
          </a:p>
          <a:p>
            <a:r>
              <a:rPr lang="en-US" sz="1200" kern="1200" dirty="0" smtClean="0">
                <a:solidFill>
                  <a:schemeClr val="tx1"/>
                </a:solidFill>
                <a:latin typeface="+mn-lt"/>
                <a:ea typeface="+mn-ea"/>
                <a:cs typeface="+mn-cs"/>
              </a:rPr>
              <a:t>XML has the benefit of balanced opening and closing tags. This helps make large trees easier to read than function calls or object literals.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42</a:t>
            </a:fld>
            <a:endParaRPr lang="en-US"/>
          </a:p>
        </p:txBody>
      </p:sp>
    </p:spTree>
    <p:extLst>
      <p:ext uri="{BB962C8B-B14F-4D97-AF65-F5344CB8AC3E}">
        <p14:creationId xmlns:p14="http://schemas.microsoft.com/office/powerpoint/2010/main" val="706694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a:t>
            </a:r>
            <a:r>
              <a:rPr lang="en-US" baseline="0" dirty="0" smtClean="0"/>
              <a:t> the brace matching nature of JSX makes it much easier to read and understand than the raw JavaScript. It’s less clear to spot a missing closing tag with raw JavaScript since it’s simply a parenthesis.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43</a:t>
            </a:fld>
            <a:endParaRPr lang="en-US"/>
          </a:p>
        </p:txBody>
      </p:sp>
    </p:spTree>
    <p:extLst>
      <p:ext uri="{BB962C8B-B14F-4D97-AF65-F5344CB8AC3E}">
        <p14:creationId xmlns:p14="http://schemas.microsoft.com/office/powerpoint/2010/main" val="728025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idea of putting HTML in your JavaScript may seem really wrong to you</a:t>
            </a:r>
            <a:r>
              <a:rPr lang="en-US" baseline="0" dirty="0" smtClean="0"/>
              <a:t> at first. Doesn’t think totally ignore the separation of concerns? Well let’s explore that concern for a moment.</a:t>
            </a:r>
          </a:p>
        </p:txBody>
      </p:sp>
      <p:sp>
        <p:nvSpPr>
          <p:cNvPr id="4" name="Slide Number Placeholder 3"/>
          <p:cNvSpPr>
            <a:spLocks noGrp="1"/>
          </p:cNvSpPr>
          <p:nvPr>
            <p:ph type="sldNum" sz="quarter" idx="10"/>
          </p:nvPr>
        </p:nvSpPr>
        <p:spPr/>
        <p:txBody>
          <a:bodyPr/>
          <a:lstStyle/>
          <a:p>
            <a:fld id="{A712189F-35E1-4DA3-9F12-2244F84E5C30}" type="slidenum">
              <a:rPr lang="en-US" smtClean="0"/>
              <a:t>44</a:t>
            </a:fld>
            <a:endParaRPr lang="en-US"/>
          </a:p>
        </p:txBody>
      </p:sp>
    </p:spTree>
    <p:extLst>
      <p:ext uri="{BB962C8B-B14F-4D97-AF65-F5344CB8AC3E}">
        <p14:creationId xmlns:p14="http://schemas.microsoft.com/office/powerpoint/2010/main" val="1662758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Ember</a:t>
            </a:r>
            <a:r>
              <a:rPr lang="en-US" baseline="0" dirty="0" smtClean="0"/>
              <a:t> uses handlebars style to put “JS” in HTML: </a:t>
            </a:r>
            <a:r>
              <a:rPr lang="en-US" dirty="0" smtClean="0"/>
              <a:t>http://</a:t>
            </a:r>
            <a:r>
              <a:rPr lang="en-US" dirty="0" err="1" smtClean="0"/>
              <a:t>guides.emberjs.com</a:t>
            </a:r>
            <a:r>
              <a:rPr lang="en-US" dirty="0" smtClean="0"/>
              <a:t>/v1.11.0/templates/displaying-a-list-of-items/ </a:t>
            </a:r>
          </a:p>
          <a:p>
            <a:endParaRPr lang="en-US" dirty="0" smtClean="0"/>
          </a:p>
          <a:p>
            <a:r>
              <a:rPr lang="en-US" sz="1200" kern="1200" dirty="0" smtClean="0">
                <a:solidFill>
                  <a:schemeClr val="tx1"/>
                </a:solidFill>
                <a:latin typeface="+mn-lt"/>
                <a:ea typeface="+mn-ea"/>
                <a:cs typeface="+mn-cs"/>
              </a:rPr>
              <a:t>Instead of putting JS in your html, put html in your JS.</a:t>
            </a:r>
            <a:r>
              <a:rPr lang="en-US" sz="1200" kern="1200" baseline="0" dirty="0" smtClean="0">
                <a:solidFill>
                  <a:schemeClr val="tx1"/>
                </a:solidFill>
                <a:latin typeface="+mn-lt"/>
                <a:ea typeface="+mn-ea"/>
                <a:cs typeface="+mn-cs"/>
              </a:rPr>
              <a:t> Instead of </a:t>
            </a:r>
            <a:r>
              <a:rPr lang="en-US" sz="1200" kern="1200" dirty="0" smtClean="0">
                <a:solidFill>
                  <a:schemeClr val="tx1"/>
                </a:solidFill>
                <a:latin typeface="+mn-lt"/>
                <a:ea typeface="+mn-ea"/>
                <a:cs typeface="+mn-cs"/>
              </a:rPr>
              <a:t>patching your html with </a:t>
            </a:r>
            <a:r>
              <a:rPr lang="en-US" sz="1200" kern="1200" dirty="0" err="1" smtClean="0">
                <a:solidFill>
                  <a:schemeClr val="tx1"/>
                </a:solidFill>
                <a:latin typeface="+mn-lt"/>
                <a:ea typeface="+mn-ea"/>
                <a:cs typeface="+mn-cs"/>
              </a:rPr>
              <a:t>ng</a:t>
            </a:r>
            <a:r>
              <a:rPr lang="en-US" sz="1200" kern="1200" dirty="0" smtClean="0">
                <a:solidFill>
                  <a:schemeClr val="tx1"/>
                </a:solidFill>
                <a:latin typeface="+mn-lt"/>
                <a:ea typeface="+mn-ea"/>
                <a:cs typeface="+mn-cs"/>
              </a:rPr>
              <a:t>-ifs and </a:t>
            </a:r>
            <a:r>
              <a:rPr lang="en-US" sz="1200" kern="1200" dirty="0" err="1" smtClean="0">
                <a:solidFill>
                  <a:schemeClr val="tx1"/>
                </a:solidFill>
                <a:latin typeface="+mn-lt"/>
                <a:ea typeface="+mn-ea"/>
                <a:cs typeface="+mn-cs"/>
              </a:rPr>
              <a:t>ng</a:t>
            </a:r>
            <a:r>
              <a:rPr lang="en-US" sz="1200" kern="1200" dirty="0" smtClean="0">
                <a:solidFill>
                  <a:schemeClr val="tx1"/>
                </a:solidFill>
                <a:latin typeface="+mn-lt"/>
                <a:ea typeface="+mn-ea"/>
                <a:cs typeface="+mn-cs"/>
              </a:rPr>
              <a:t>-repeats you map your props in a little component.</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45</a:t>
            </a:fld>
            <a:endParaRPr lang="en-US"/>
          </a:p>
        </p:txBody>
      </p:sp>
    </p:spTree>
    <p:extLst>
      <p:ext uri="{BB962C8B-B14F-4D97-AF65-F5344CB8AC3E}">
        <p14:creationId xmlns:p14="http://schemas.microsoft.com/office/powerpoint/2010/main" val="324789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way, you pronounce the one</a:t>
            </a:r>
            <a:r>
              <a:rPr lang="en-US" baseline="0" dirty="0" smtClean="0"/>
              <a:t> on the right “gif”.</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46</a:t>
            </a:fld>
            <a:endParaRPr lang="en-US"/>
          </a:p>
        </p:txBody>
      </p:sp>
    </p:spTree>
    <p:extLst>
      <p:ext uri="{BB962C8B-B14F-4D97-AF65-F5344CB8AC3E}">
        <p14:creationId xmlns:p14="http://schemas.microsoft.com/office/powerpoint/2010/main" val="422191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most server-side</a:t>
            </a:r>
            <a:r>
              <a:rPr lang="en-US" baseline="0" dirty="0" smtClean="0"/>
              <a:t> languages, we have the luxury of using strongly typed interfaces </a:t>
            </a:r>
          </a:p>
          <a:p>
            <a:endParaRPr lang="en-US" baseline="0" dirty="0" smtClean="0"/>
          </a:p>
          <a:p>
            <a:r>
              <a:rPr lang="en-US" baseline="0" dirty="0" smtClean="0"/>
              <a:t>Insert pic of conjoined twins here.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47</a:t>
            </a:fld>
            <a:endParaRPr lang="en-US"/>
          </a:p>
        </p:txBody>
      </p:sp>
    </p:spTree>
    <p:extLst>
      <p:ext uri="{BB962C8B-B14F-4D97-AF65-F5344CB8AC3E}">
        <p14:creationId xmlns:p14="http://schemas.microsoft.com/office/powerpoint/2010/main" val="1712680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most server-side</a:t>
            </a:r>
            <a:r>
              <a:rPr lang="en-US" baseline="0" dirty="0" smtClean="0"/>
              <a:t> languages, we have the luxury of using strongly typed interfaces </a:t>
            </a:r>
          </a:p>
          <a:p>
            <a:r>
              <a:rPr lang="en-US" baseline="0" dirty="0" smtClean="0"/>
              <a:t>You don’t have that in JS and HTML. Instead you have run time errors. You have typos that often fail in cryptic ways.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48</a:t>
            </a:fld>
            <a:endParaRPr lang="en-US"/>
          </a:p>
        </p:txBody>
      </p:sp>
    </p:spTree>
    <p:extLst>
      <p:ext uri="{BB962C8B-B14F-4D97-AF65-F5344CB8AC3E}">
        <p14:creationId xmlns:p14="http://schemas.microsoft.com/office/powerpoint/2010/main" val="1821700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Backup: </a:t>
            </a:r>
            <a:r>
              <a:rPr lang="en-US" sz="1200" u="sng" kern="1200" dirty="0" smtClean="0">
                <a:solidFill>
                  <a:schemeClr val="tx1"/>
                </a:solidFill>
                <a:effectLst/>
                <a:latin typeface="+mn-lt"/>
                <a:ea typeface="+mn-ea"/>
                <a:cs typeface="+mn-cs"/>
                <a:hlinkClick r:id="rId3"/>
              </a:rPr>
              <a:t>http://172.23.0.9/fluent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4</a:t>
            </a:fld>
            <a:endParaRPr lang="en-US"/>
          </a:p>
        </p:txBody>
      </p:sp>
    </p:spTree>
    <p:extLst>
      <p:ext uri="{BB962C8B-B14F-4D97-AF65-F5344CB8AC3E}">
        <p14:creationId xmlns:p14="http://schemas.microsoft.com/office/powerpoint/2010/main" val="1875412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 likely</a:t>
            </a:r>
            <a:r>
              <a:rPr lang="en-US" baseline="0" dirty="0" smtClean="0"/>
              <a:t> familiar with the traditional MVC Model. MVC stands for model view controller. ASP.NET MVC utilizes this pattern. Popular client-side frameworks like Angular are called MV* or MVW since the traditional controller doesn’t really exist.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React doesn’t dictate how you handle data flows, routing, or other concerns in your application. It focuses solely on being a simple, </a:t>
            </a:r>
            <a:r>
              <a:rPr lang="en-US" baseline="0" dirty="0" err="1" smtClean="0"/>
              <a:t>composable</a:t>
            </a:r>
            <a:r>
              <a:rPr lang="en-US" baseline="0" dirty="0" smtClean="0"/>
              <a:t> component library. Its this simplicity that makes React such a powerful and flexible solution to component based application development,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people say React is the V in MVC…</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51</a:t>
            </a:fld>
            <a:endParaRPr lang="en-US"/>
          </a:p>
        </p:txBody>
      </p:sp>
    </p:spTree>
    <p:extLst>
      <p:ext uri="{BB962C8B-B14F-4D97-AF65-F5344CB8AC3E}">
        <p14:creationId xmlns:p14="http://schemas.microsoft.com/office/powerpoint/2010/main" val="612327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actuality, well composed React components fulfill both the V and the C in MVC. As you’ll see, with React you create controller views which end up operating a lot like controllers that you’re used to in MVC.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Controller view is basically a fancy term for React views that handle data concerns and compose other dumb components together. We’ll check out an example of this in a future clip, but in short, Controller views promote reuse and separation of concerns.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Why container components/Smart and dumb, fat/skinny, </a:t>
            </a:r>
            <a:r>
              <a:rPr lang="en-US" baseline="0" dirty="0" err="1" smtClean="0"/>
              <a:t>stateful</a:t>
            </a:r>
            <a:r>
              <a:rPr lang="en-US" baseline="0" dirty="0" smtClean="0"/>
              <a:t>/pure components?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Reuse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Explicit data structure requirements via props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Separation of concerns. Data-fetching and rendering are separate concerns.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When you write dumb components that do nothing more than take in props and render html, you can easily reuse those components throughout your app.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You</a:t>
            </a:r>
            <a:r>
              <a:rPr lang="en-US" sz="1200" kern="1200" baseline="0" dirty="0" smtClean="0">
                <a:solidFill>
                  <a:schemeClr val="tx1"/>
                </a:solidFill>
                <a:latin typeface="+mn-lt"/>
                <a:ea typeface="+mn-ea"/>
                <a:cs typeface="+mn-cs"/>
              </a:rPr>
              <a:t> can t</a:t>
            </a:r>
            <a:r>
              <a:rPr lang="en-US" sz="1200" kern="1200" dirty="0" smtClean="0">
                <a:solidFill>
                  <a:schemeClr val="tx1"/>
                </a:solidFill>
                <a:latin typeface="+mn-lt"/>
                <a:ea typeface="+mn-ea"/>
                <a:cs typeface="+mn-cs"/>
              </a:rPr>
              <a:t>hink of container components as app adapters.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Dumb components just plug into the container components. This</a:t>
            </a:r>
            <a:r>
              <a:rPr lang="en-US" sz="1200" kern="1200" baseline="0" dirty="0" smtClean="0">
                <a:solidFill>
                  <a:schemeClr val="tx1"/>
                </a:solidFill>
                <a:latin typeface="+mn-lt"/>
                <a:ea typeface="+mn-ea"/>
                <a:cs typeface="+mn-cs"/>
              </a:rPr>
              <a:t> way c</a:t>
            </a:r>
            <a:r>
              <a:rPr lang="en-US" sz="1200" kern="1200" dirty="0" smtClean="0">
                <a:solidFill>
                  <a:schemeClr val="tx1"/>
                </a:solidFill>
                <a:latin typeface="+mn-lt"/>
                <a:ea typeface="+mn-ea"/>
                <a:cs typeface="+mn-cs"/>
              </a:rPr>
              <a:t>omponents are app independent,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reusable, and easy to recompose in different configurations for different needs and apps.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Related posts: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Container components: https://</a:t>
            </a:r>
            <a:r>
              <a:rPr lang="en-US" baseline="0" dirty="0" err="1" smtClean="0"/>
              <a:t>medium.com</a:t>
            </a:r>
            <a:r>
              <a:rPr lang="en-US" baseline="0" dirty="0" smtClean="0"/>
              <a:t>/@</a:t>
            </a:r>
            <a:r>
              <a:rPr lang="en-US" baseline="0" dirty="0" err="1" smtClean="0"/>
              <a:t>learnreact</a:t>
            </a:r>
            <a:r>
              <a:rPr lang="en-US" baseline="0" dirty="0" smtClean="0"/>
              <a:t>/container-components-c0e67432e005</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Smart </a:t>
            </a:r>
            <a:r>
              <a:rPr lang="en-US" baseline="0" dirty="0" err="1" smtClean="0"/>
              <a:t>vs</a:t>
            </a:r>
            <a:r>
              <a:rPr lang="en-US" baseline="0" dirty="0" smtClean="0"/>
              <a:t> dumb: EXCELLENT BULLETED LIST OF ATTRIBUTES: https://</a:t>
            </a:r>
            <a:r>
              <a:rPr lang="en-US" baseline="0" dirty="0" err="1" smtClean="0"/>
              <a:t>medium.com</a:t>
            </a:r>
            <a:r>
              <a:rPr lang="en-US" baseline="0" dirty="0" smtClean="0"/>
              <a:t>/@</a:t>
            </a:r>
            <a:r>
              <a:rPr lang="en-US" baseline="0" dirty="0" err="1" smtClean="0"/>
              <a:t>dan_abramov</a:t>
            </a:r>
            <a:r>
              <a:rPr lang="en-US" baseline="0" dirty="0" smtClean="0"/>
              <a:t>/smart-and-dumb-components-7ca2f9a7c7d0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Example Gist: https://</a:t>
            </a:r>
            <a:r>
              <a:rPr lang="en-US" dirty="0" err="1" smtClean="0"/>
              <a:t>gist.github.com</a:t>
            </a:r>
            <a:r>
              <a:rPr lang="en-US" dirty="0" smtClean="0"/>
              <a:t>/</a:t>
            </a:r>
            <a:r>
              <a:rPr lang="en-US" dirty="0" err="1" smtClean="0"/>
              <a:t>chantastic</a:t>
            </a:r>
            <a:r>
              <a:rPr lang="en-US" dirty="0" smtClean="0"/>
              <a:t>/fc9e3853464dffdb1e3c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52</a:t>
            </a:fld>
            <a:endParaRPr lang="en-US"/>
          </a:p>
        </p:txBody>
      </p:sp>
    </p:spTree>
    <p:extLst>
      <p:ext uri="{BB962C8B-B14F-4D97-AF65-F5344CB8AC3E}">
        <p14:creationId xmlns:p14="http://schemas.microsoft.com/office/powerpoint/2010/main" val="1417581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quick note before we jump into code. Since JSX isn’t JavaScript, if you use an editor that doesn’t know about JSX, you’re not going to get proper code coloring. And you’re likely to see a lot of squiggly lines under your JSX because the editor will interpret the JSX as an ugly typo. So if you choose to use JSX with React, you’ll want to use an IDE that provides support for the JSX syntax. Thankfully, there’s a variety of options:</a:t>
            </a:r>
          </a:p>
          <a:p>
            <a:endParaRPr lang="en-US" baseline="0" dirty="0" smtClean="0"/>
          </a:p>
          <a:p>
            <a:r>
              <a:rPr lang="en-US" baseline="0" dirty="0" err="1" smtClean="0"/>
              <a:t>SublimeText</a:t>
            </a:r>
            <a:r>
              <a:rPr lang="en-US" baseline="0" dirty="0" smtClean="0"/>
              <a:t> has a JSX plugin</a:t>
            </a:r>
          </a:p>
          <a:p>
            <a:r>
              <a:rPr lang="en-US" baseline="0" dirty="0" err="1" smtClean="0"/>
              <a:t>JetBrain’s</a:t>
            </a:r>
            <a:r>
              <a:rPr lang="en-US" baseline="0" dirty="0" smtClean="0"/>
              <a:t> </a:t>
            </a:r>
            <a:r>
              <a:rPr lang="en-US" baseline="0" dirty="0" err="1" smtClean="0"/>
              <a:t>WebStorm</a:t>
            </a:r>
            <a:r>
              <a:rPr lang="en-US" baseline="0" dirty="0" smtClean="0"/>
              <a:t> comes with JSX support built-in in its latest release</a:t>
            </a:r>
          </a:p>
          <a:p>
            <a:r>
              <a:rPr lang="en-US" baseline="0" dirty="0" smtClean="0"/>
              <a:t>Adobe’s Brackets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GitHub’s Atom editor offers a package that adds JSX support. If you use the Atom editor, go to install packages and search for React. </a:t>
            </a:r>
          </a:p>
          <a:p>
            <a:r>
              <a:rPr lang="en-US" baseline="0" dirty="0" smtClean="0"/>
              <a:t>Visual Studio 2015 is also expected to offer JSX support, but at the time of this recording, the Visual Studio 2015 hasn’t been officially released. </a:t>
            </a:r>
          </a:p>
          <a:p>
            <a:endParaRPr lang="en-US" baseline="0" dirty="0" smtClean="0"/>
          </a:p>
          <a:p>
            <a:r>
              <a:rPr lang="en-US" baseline="0" dirty="0" smtClean="0"/>
              <a:t>If you use Visual Studio, you’ll likely want the console app extension so you can quickly open the command line from the current directory: </a:t>
            </a:r>
            <a:r>
              <a:rPr lang="en-US" sz="1200" b="0" i="0" kern="1200" dirty="0" smtClean="0">
                <a:solidFill>
                  <a:schemeClr val="tx1"/>
                </a:solidFill>
                <a:effectLst/>
                <a:latin typeface="+mn-lt"/>
                <a:ea typeface="+mn-ea"/>
                <a:cs typeface="+mn-cs"/>
                <a:hlinkClick r:id="rId3"/>
              </a:rPr>
              <a:t>https://visualstudiogallery.msdn.microsoft.com/4e84e2cf-2d6b-472a-b1e2-b84932511379</a:t>
            </a:r>
            <a:endParaRPr lang="en-US" sz="1200" b="0" i="0" kern="120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Throughout this course I’m going to use </a:t>
            </a:r>
            <a:r>
              <a:rPr lang="en-US" sz="1200" b="0" i="0" kern="1200" baseline="0" dirty="0" err="1" smtClean="0">
                <a:solidFill>
                  <a:schemeClr val="tx1"/>
                </a:solidFill>
                <a:effectLst/>
                <a:latin typeface="+mn-lt"/>
                <a:ea typeface="+mn-ea"/>
                <a:cs typeface="+mn-cs"/>
              </a:rPr>
              <a:t>SublimeText</a:t>
            </a:r>
            <a:r>
              <a:rPr lang="en-US" sz="1200" b="0" i="0" kern="1200" baseline="0" dirty="0" smtClean="0">
                <a:solidFill>
                  <a:schemeClr val="tx1"/>
                </a:solidFill>
                <a:effectLst/>
                <a:latin typeface="+mn-lt"/>
                <a:ea typeface="+mn-ea"/>
                <a:cs typeface="+mn-cs"/>
              </a:rPr>
              <a:t> because it’s popular, fast, and cross-platform. Sublime isn’t free, but you can download a full-featured trial for free. It will occasionally display a nag screen, but otherwise works just like the paid version. The sublime text plugin is at </a:t>
            </a:r>
          </a:p>
          <a:p>
            <a:endParaRPr lang="en-US" sz="1200" b="0" i="0" kern="1200" baseline="0" dirty="0" smtClean="0">
              <a:solidFill>
                <a:schemeClr val="tx1"/>
              </a:solidFill>
              <a:effectLst/>
              <a:latin typeface="+mn-lt"/>
              <a:ea typeface="+mn-ea"/>
              <a:cs typeface="+mn-cs"/>
            </a:endParaRPr>
          </a:p>
          <a:p>
            <a:r>
              <a:rPr lang="en-US" baseline="0" dirty="0" smtClean="0"/>
              <a:t>There’s a long list of complimentary React tools at https://github.com/facebook/react/wiki/Complementary-Tools</a:t>
            </a:r>
          </a:p>
        </p:txBody>
      </p:sp>
      <p:sp>
        <p:nvSpPr>
          <p:cNvPr id="4" name="Slide Number Placeholder 3"/>
          <p:cNvSpPr>
            <a:spLocks noGrp="1"/>
          </p:cNvSpPr>
          <p:nvPr>
            <p:ph type="sldNum" sz="quarter" idx="10"/>
          </p:nvPr>
        </p:nvSpPr>
        <p:spPr/>
        <p:txBody>
          <a:bodyPr/>
          <a:lstStyle/>
          <a:p>
            <a:fld id="{A712189F-35E1-4DA3-9F12-2244F84E5C30}" type="slidenum">
              <a:rPr lang="en-US" smtClean="0"/>
              <a:t>53</a:t>
            </a:fld>
            <a:endParaRPr lang="en-US"/>
          </a:p>
        </p:txBody>
      </p:sp>
    </p:spTree>
    <p:extLst>
      <p:ext uri="{BB962C8B-B14F-4D97-AF65-F5344CB8AC3E}">
        <p14:creationId xmlns:p14="http://schemas.microsoft.com/office/powerpoint/2010/main" val="12216002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I show up each day and show </a:t>
            </a:r>
            <a:r>
              <a:rPr lang="en-US" baseline="0" dirty="0" smtClean="0"/>
              <a:t>my idiot stage hand a picture like this. It shows the setup I need for lighting on the stage. Since the lighting setup is generally the same from day to day, the most efficient thing for him to do is to compare my desired setup to the current setup. I likely want nearly the exact same setup, but without this one light. Or with this light added. But what if he doesn’t even try comparing the current setup to the desired setup? Then instead he ends up tearing things down and rebuilding them blindly based on my picture. A lot of work is lost. And setting up all these lights is a lot of time-consuming work! Manual setup is slow!</a:t>
            </a:r>
          </a:p>
          <a:p>
            <a:endParaRPr lang="en-US" baseline="0" dirty="0" smtClean="0"/>
          </a:p>
          <a:p>
            <a:r>
              <a:rPr lang="en-US" baseline="0" dirty="0" smtClean="0"/>
              <a:t>In the same way, the virtual DOM saves times. Because updating the DOM is slow, </a:t>
            </a:r>
            <a:r>
              <a:rPr lang="en-US" baseline="0" dirty="0" err="1" smtClean="0"/>
              <a:t>React’s</a:t>
            </a:r>
            <a:r>
              <a:rPr lang="en-US" baseline="0" dirty="0" smtClean="0"/>
              <a:t> virtual DOM compares the current state of the DOM to the new desired state and determines the most efficient way to update the DOM.</a:t>
            </a:r>
          </a:p>
          <a:p>
            <a:endParaRPr lang="en-US" baseline="0" dirty="0" smtClean="0"/>
          </a:p>
          <a:p>
            <a:r>
              <a:rPr lang="en-US" baseline="0" dirty="0" smtClean="0"/>
              <a:t>---other metaphors:</a:t>
            </a:r>
          </a:p>
          <a:p>
            <a:r>
              <a:rPr lang="en-US" sz="1200" kern="1200" dirty="0" smtClean="0">
                <a:solidFill>
                  <a:schemeClr val="tx1"/>
                </a:solidFill>
                <a:latin typeface="+mn-lt"/>
                <a:ea typeface="+mn-ea"/>
                <a:cs typeface="+mn-cs"/>
              </a:rPr>
              <a:t>Imagine you had a room, and every time you wanted to add a poster to the wall, you had to repaint the whole wall.</a:t>
            </a:r>
          </a:p>
          <a:p>
            <a:r>
              <a:rPr lang="en-US" sz="1200" kern="1200" dirty="0" smtClean="0">
                <a:solidFill>
                  <a:schemeClr val="tx1"/>
                </a:solidFill>
                <a:latin typeface="+mn-lt"/>
                <a:ea typeface="+mn-ea"/>
                <a:cs typeface="+mn-cs"/>
              </a:rPr>
              <a:t>Stage with a blue taped x on it. Idiot installs a whole new floor with the tape in one spot. Here's Jimmy, the world's dumbest stage hand. </a:t>
            </a:r>
            <a:r>
              <a:rPr lang="en-US" sz="1200" kern="1200" smtClean="0">
                <a:solidFill>
                  <a:schemeClr val="tx1"/>
                </a:solidFill>
                <a:latin typeface="+mn-lt"/>
                <a:ea typeface="+mn-ea"/>
                <a:cs typeface="+mn-cs"/>
              </a:rPr>
              <a:t>Put Angular logo on his t-shirt.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55</a:t>
            </a:fld>
            <a:endParaRPr lang="en-US"/>
          </a:p>
        </p:txBody>
      </p:sp>
    </p:spTree>
    <p:extLst>
      <p:ext uri="{BB962C8B-B14F-4D97-AF65-F5344CB8AC3E}">
        <p14:creationId xmlns:p14="http://schemas.microsoft.com/office/powerpoint/2010/main" val="1787904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today’s two-way binding</a:t>
            </a:r>
            <a:r>
              <a:rPr lang="en-US" baseline="0" dirty="0" smtClean="0"/>
              <a:t> libraries like Angular and Knockout, when a piece of data changes, the UI is redrawn. However, updating the DOM is an expensive operation. And by expensive, I mean it requires a lot of CPU because redrawing large section of the DOM is inefficient. React recognized this problem, which is why they created an abstraction over the DOM called the virtual DOM. React monitors the values of each components state. When a component’s state changes, React compares what the existing DOM state to what the new DOM should look like. It then determines the least expensive way to update the DOM. This sounds complicated, but it’s all behind the scenes. There’s nothing extra you have to do to enjoy the performance benefit. When you update the state of a component, it happens automatically. </a:t>
            </a:r>
          </a:p>
          <a:p>
            <a:endParaRPr lang="en-US" baseline="0" dirty="0" smtClean="0"/>
          </a:p>
          <a:p>
            <a:r>
              <a:rPr lang="en-US" baseline="0" dirty="0" smtClean="0"/>
              <a:t>This approach avoids layout thrashing, which is when a browser has to recalculate the position of everything when a DOM element changes. Being efficient is increasingly important in a world where more people are using mobile devices. Mobile devices vary widely in their CPU power, and conserving battery life is a concern as well.</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56</a:t>
            </a:fld>
            <a:endParaRPr lang="en-US"/>
          </a:p>
        </p:txBody>
      </p:sp>
    </p:spTree>
    <p:extLst>
      <p:ext uri="{BB962C8B-B14F-4D97-AF65-F5344CB8AC3E}">
        <p14:creationId xmlns:p14="http://schemas.microsoft.com/office/powerpoint/2010/main" val="320423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comparison happens in memory,</a:t>
            </a:r>
            <a:r>
              <a:rPr lang="en-US" baseline="0" dirty="0" smtClean="0"/>
              <a:t> so it’s very fast.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57</a:t>
            </a:fld>
            <a:endParaRPr lang="en-US"/>
          </a:p>
        </p:txBody>
      </p:sp>
    </p:spTree>
    <p:extLst>
      <p:ext uri="{BB962C8B-B14F-4D97-AF65-F5344CB8AC3E}">
        <p14:creationId xmlns:p14="http://schemas.microsoft.com/office/powerpoint/2010/main" val="8567799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frameworks</a:t>
            </a:r>
            <a:r>
              <a:rPr lang="en-US" baseline="0" dirty="0" smtClean="0"/>
              <a:t> say “Oh, looks like this array has changed. I’ll just iterate over the entire array and redraw everything. React, instead compares the old state to the new state to determine the cheapest way to make the change. So React simply removes the row from the DOM. Much less expensive than redrawing the entire thing.</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58</a:t>
            </a:fld>
            <a:endParaRPr lang="en-US"/>
          </a:p>
        </p:txBody>
      </p:sp>
    </p:spTree>
    <p:extLst>
      <p:ext uri="{BB962C8B-B14F-4D97-AF65-F5344CB8AC3E}">
        <p14:creationId xmlns:p14="http://schemas.microsoft.com/office/powerpoint/2010/main" val="44447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59</a:t>
            </a:fld>
            <a:endParaRPr lang="en-US"/>
          </a:p>
        </p:txBody>
      </p:sp>
    </p:spTree>
    <p:extLst>
      <p:ext uri="{BB962C8B-B14F-4D97-AF65-F5344CB8AC3E}">
        <p14:creationId xmlns:p14="http://schemas.microsoft.com/office/powerpoint/2010/main" val="1483848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Ryan Florence head to head video – From 2:50 at https://www.youtube.com/watch?v=z5e7kWSHWTg </a:t>
            </a:r>
          </a:p>
          <a:p>
            <a:endParaRPr lang="en-US" dirty="0" smtClean="0"/>
          </a:p>
          <a:p>
            <a:r>
              <a:rPr lang="en-US" dirty="0" smtClean="0"/>
              <a:t>Interactive examples:</a:t>
            </a:r>
          </a:p>
          <a:p>
            <a:r>
              <a:rPr lang="en-US" dirty="0" smtClean="0"/>
              <a:t>http://speed.examples.500tech.com/</a:t>
            </a:r>
            <a:r>
              <a:rPr lang="en-US" dirty="0" err="1" smtClean="0"/>
              <a:t>ngrepeat</a:t>
            </a:r>
            <a:r>
              <a:rPr lang="en-US" dirty="0" smtClean="0"/>
              <a:t>/before/</a:t>
            </a:r>
            <a:r>
              <a:rPr lang="en-US" dirty="0" err="1" smtClean="0"/>
              <a:t>angular.html</a:t>
            </a:r>
            <a:endParaRPr lang="en-US" dirty="0" smtClean="0"/>
          </a:p>
          <a:p>
            <a:endParaRPr lang="en-US" dirty="0" smtClean="0"/>
          </a:p>
          <a:p>
            <a:r>
              <a:rPr lang="en-US" dirty="0" smtClean="0"/>
              <a:t>Note that his “after” which uses </a:t>
            </a:r>
            <a:r>
              <a:rPr lang="en-US" dirty="0" err="1" smtClean="0"/>
              <a:t>Angular’s</a:t>
            </a:r>
            <a:r>
              <a:rPr lang="en-US" dirty="0" smtClean="0"/>
              <a:t> track</a:t>
            </a:r>
            <a:r>
              <a:rPr lang="en-US" baseline="0" dirty="0" smtClean="0"/>
              <a:t> by</a:t>
            </a:r>
            <a:r>
              <a:rPr lang="en-US" dirty="0" smtClean="0"/>
              <a:t> still isn’t as fast as React out of the box.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http://speed.examples.500tech.com/</a:t>
            </a:r>
            <a:r>
              <a:rPr lang="en-US" dirty="0" err="1" smtClean="0"/>
              <a:t>ngrepeat</a:t>
            </a:r>
            <a:r>
              <a:rPr lang="en-US" dirty="0" smtClean="0"/>
              <a:t>/after/</a:t>
            </a:r>
            <a:r>
              <a:rPr lang="en-US" dirty="0" err="1" smtClean="0"/>
              <a:t>angular.html</a:t>
            </a:r>
            <a:endParaRPr lang="en-US" dirty="0" smtClean="0"/>
          </a:p>
          <a:p>
            <a:r>
              <a:rPr lang="en-US" dirty="0" smtClean="0"/>
              <a:t>http://speed.examples.500tech.com/</a:t>
            </a:r>
            <a:r>
              <a:rPr lang="en-US" dirty="0" err="1" smtClean="0"/>
              <a:t>ngrepeat</a:t>
            </a:r>
            <a:r>
              <a:rPr lang="en-US" dirty="0" smtClean="0"/>
              <a:t>/before/</a:t>
            </a:r>
            <a:r>
              <a:rPr lang="en-US" dirty="0" err="1" smtClean="0"/>
              <a:t>react.html</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60</a:t>
            </a:fld>
            <a:endParaRPr lang="en-US"/>
          </a:p>
        </p:txBody>
      </p:sp>
    </p:spTree>
    <p:extLst>
      <p:ext uri="{BB962C8B-B14F-4D97-AF65-F5344CB8AC3E}">
        <p14:creationId xmlns:p14="http://schemas.microsoft.com/office/powerpoint/2010/main" val="3410939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Ryan Florence head to head video – From 2:50 at https://www.youtube.com/watch?v=z5e7kWSHWTg </a:t>
            </a:r>
          </a:p>
          <a:p>
            <a:endParaRPr lang="en-US" dirty="0" smtClean="0"/>
          </a:p>
          <a:p>
            <a:r>
              <a:rPr lang="en-US" dirty="0" smtClean="0"/>
              <a:t>Interactive examples:</a:t>
            </a:r>
          </a:p>
          <a:p>
            <a:r>
              <a:rPr lang="en-US" dirty="0" smtClean="0"/>
              <a:t>http://speed.examples.500tech.com/</a:t>
            </a:r>
            <a:r>
              <a:rPr lang="en-US" dirty="0" err="1" smtClean="0"/>
              <a:t>ngrepeat</a:t>
            </a:r>
            <a:r>
              <a:rPr lang="en-US" dirty="0" smtClean="0"/>
              <a:t>/before/</a:t>
            </a:r>
            <a:r>
              <a:rPr lang="en-US" dirty="0" err="1" smtClean="0"/>
              <a:t>angular.html</a:t>
            </a:r>
            <a:endParaRPr lang="en-US" dirty="0" smtClean="0"/>
          </a:p>
          <a:p>
            <a:endParaRPr lang="en-US" dirty="0" smtClean="0"/>
          </a:p>
          <a:p>
            <a:r>
              <a:rPr lang="en-US" dirty="0" smtClean="0"/>
              <a:t>Note that his “after” which uses </a:t>
            </a:r>
            <a:r>
              <a:rPr lang="en-US" dirty="0" err="1" smtClean="0"/>
              <a:t>Angular’s</a:t>
            </a:r>
            <a:r>
              <a:rPr lang="en-US" dirty="0" smtClean="0"/>
              <a:t> track</a:t>
            </a:r>
            <a:r>
              <a:rPr lang="en-US" baseline="0" dirty="0" smtClean="0"/>
              <a:t> by</a:t>
            </a:r>
            <a:r>
              <a:rPr lang="en-US" dirty="0" smtClean="0"/>
              <a:t> still isn’t as fast as React out of the box.</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http://speed.examples.500tech.com/</a:t>
            </a:r>
            <a:r>
              <a:rPr lang="en-US" dirty="0" err="1" smtClean="0"/>
              <a:t>ngrepeat</a:t>
            </a:r>
            <a:r>
              <a:rPr lang="en-US" dirty="0" smtClean="0"/>
              <a:t>/after/</a:t>
            </a:r>
            <a:r>
              <a:rPr lang="en-US" dirty="0" err="1" smtClean="0"/>
              <a:t>angular.html</a:t>
            </a:r>
            <a:endParaRPr lang="en-US" dirty="0" smtClean="0"/>
          </a:p>
          <a:p>
            <a:r>
              <a:rPr lang="en-US" dirty="0" smtClean="0"/>
              <a:t>http://speed.examples.500tech.com/</a:t>
            </a:r>
            <a:r>
              <a:rPr lang="en-US" dirty="0" err="1" smtClean="0"/>
              <a:t>ngrepeat</a:t>
            </a:r>
            <a:r>
              <a:rPr lang="en-US" dirty="0" smtClean="0"/>
              <a:t>/before/</a:t>
            </a:r>
            <a:r>
              <a:rPr lang="en-US" dirty="0" err="1" smtClean="0"/>
              <a:t>react.html</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61</a:t>
            </a:fld>
            <a:endParaRPr lang="en-US"/>
          </a:p>
        </p:txBody>
      </p:sp>
    </p:spTree>
    <p:extLst>
      <p:ext uri="{BB962C8B-B14F-4D97-AF65-F5344CB8AC3E}">
        <p14:creationId xmlns:p14="http://schemas.microsoft.com/office/powerpoint/2010/main" val="551050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days there is a wide variety of ways to create rich web applications using components.</a:t>
            </a:r>
          </a:p>
          <a:p>
            <a:r>
              <a:rPr lang="en-US" baseline="0" dirty="0" smtClean="0"/>
              <a:t>You can buy off the shelf components from </a:t>
            </a:r>
            <a:r>
              <a:rPr lang="en-US" baseline="0" dirty="0" err="1" smtClean="0"/>
              <a:t>Telerik</a:t>
            </a:r>
            <a:r>
              <a:rPr lang="en-US" baseline="0" dirty="0" smtClean="0"/>
              <a:t> like </a:t>
            </a:r>
            <a:r>
              <a:rPr lang="en-US" baseline="0" dirty="0" err="1" smtClean="0"/>
              <a:t>KendoUI</a:t>
            </a:r>
            <a:r>
              <a:rPr lang="en-US" baseline="0" dirty="0" smtClean="0"/>
              <a:t>.</a:t>
            </a:r>
          </a:p>
          <a:p>
            <a:r>
              <a:rPr lang="en-US" baseline="0" dirty="0" smtClean="0"/>
              <a:t>You can use open source components like </a:t>
            </a:r>
            <a:r>
              <a:rPr lang="en-US" baseline="0" dirty="0" err="1" smtClean="0"/>
              <a:t>jQueryUI</a:t>
            </a:r>
            <a:r>
              <a:rPr lang="en-US" baseline="0" dirty="0" smtClean="0"/>
              <a:t>.</a:t>
            </a:r>
          </a:p>
          <a:p>
            <a:r>
              <a:rPr lang="en-US" baseline="0" dirty="0" smtClean="0"/>
              <a:t>Knockout offers components. </a:t>
            </a:r>
          </a:p>
          <a:p>
            <a:r>
              <a:rPr lang="en-US" baseline="0" dirty="0" smtClean="0"/>
              <a:t>Ember offers components.</a:t>
            </a:r>
          </a:p>
          <a:p>
            <a:r>
              <a:rPr lang="en-US" baseline="0" dirty="0" smtClean="0"/>
              <a:t>Angular has its own model for components that it calls directives.</a:t>
            </a:r>
          </a:p>
          <a:p>
            <a:r>
              <a:rPr lang="en-US" baseline="0" dirty="0" smtClean="0"/>
              <a:t>And there are even native web components that follow a new emerging standard which I covered in a separate Pluralsight course. </a:t>
            </a:r>
          </a:p>
          <a:p>
            <a:endParaRPr lang="en-US" baseline="0" dirty="0" smtClean="0"/>
          </a:p>
          <a:p>
            <a:r>
              <a:rPr lang="en-US" baseline="0" dirty="0" smtClean="0"/>
              <a:t>Now, given some of these are pure component libraries, while others listed here are full fledged application frameworks. But the point is, each offers a unique way to handle web components.</a:t>
            </a:r>
            <a:endParaRPr lang="en-US" dirty="0" smtClean="0"/>
          </a:p>
          <a:p>
            <a:pPr marL="0" indent="0">
              <a:buNone/>
            </a:pPr>
            <a:endParaRPr lang="en-US" baseline="0" dirty="0" smtClean="0"/>
          </a:p>
          <a:p>
            <a:pPr marL="0" indent="0">
              <a:buNone/>
            </a:pPr>
            <a:r>
              <a:rPr lang="en-US" baseline="0" dirty="0" smtClean="0"/>
              <a:t>We have a vast list of options for creating component-based UIs for the web today. And React is yet another option. So what makes React special? Why should you choose it over all these other options? Let’s consider what unique qualities React has to offer:</a:t>
            </a:r>
          </a:p>
        </p:txBody>
      </p:sp>
      <p:sp>
        <p:nvSpPr>
          <p:cNvPr id="4" name="Slide Number Placeholder 3"/>
          <p:cNvSpPr>
            <a:spLocks noGrp="1"/>
          </p:cNvSpPr>
          <p:nvPr>
            <p:ph type="sldNum" sz="quarter" idx="10"/>
          </p:nvPr>
        </p:nvSpPr>
        <p:spPr/>
        <p:txBody>
          <a:bodyPr/>
          <a:lstStyle/>
          <a:p>
            <a:fld id="{A712189F-35E1-4DA3-9F12-2244F84E5C30}" type="slidenum">
              <a:rPr lang="en-US" smtClean="0"/>
              <a:t>5</a:t>
            </a:fld>
            <a:endParaRPr lang="en-US"/>
          </a:p>
        </p:txBody>
      </p:sp>
    </p:spTree>
    <p:extLst>
      <p:ext uri="{BB962C8B-B14F-4D97-AF65-F5344CB8AC3E}">
        <p14:creationId xmlns:p14="http://schemas.microsoft.com/office/powerpoint/2010/main" val="639020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Khan academy moved from Backbone to React. Notice</a:t>
            </a:r>
            <a:r>
              <a:rPr lang="en-US" baseline="0" dirty="0" smtClean="0"/>
              <a:t> how much smoother the React version renders.</a:t>
            </a:r>
          </a:p>
          <a:p>
            <a:endParaRPr lang="en-US" baseline="0" dirty="0" smtClean="0"/>
          </a:p>
          <a:p>
            <a:r>
              <a:rPr lang="en-US" sz="1200" b="0" i="0" kern="1200" dirty="0" smtClean="0">
                <a:solidFill>
                  <a:schemeClr val="tx1"/>
                </a:solidFill>
                <a:effectLst/>
                <a:latin typeface="+mn-lt"/>
                <a:ea typeface="+mn-ea"/>
                <a:cs typeface="+mn-cs"/>
              </a:rPr>
              <a:t>This graphic shows how React (bottom left) and Backbone (bottom right) behave when a computationally expensive operation (converting raw text to a fancy math equation)  is performed: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Note that the Backbone version (bottom right) is choppy, whereas the React version (bottom left) is smooth. This is because React is only persisting the deltas on each keystroke to the DOM, but Backbone is rendering everything from scratch on a change.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62</a:t>
            </a:fld>
            <a:endParaRPr lang="en-US"/>
          </a:p>
        </p:txBody>
      </p:sp>
    </p:spTree>
    <p:extLst>
      <p:ext uri="{BB962C8B-B14F-4D97-AF65-F5344CB8AC3E}">
        <p14:creationId xmlns:p14="http://schemas.microsoft.com/office/powerpoint/2010/main" val="921476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go even faster with </a:t>
            </a:r>
            <a:r>
              <a:rPr lang="en-US" dirty="0" err="1" smtClean="0"/>
              <a:t>shouldComponentUpdate</a:t>
            </a:r>
            <a:r>
              <a:rPr lang="en-US" dirty="0" smtClean="0"/>
              <a:t>.</a:t>
            </a:r>
          </a:p>
          <a:p>
            <a:r>
              <a:rPr lang="en-US" baseline="0" dirty="0" smtClean="0"/>
              <a:t>Immutability – for quick (reference level) comparisons within </a:t>
            </a:r>
            <a:r>
              <a:rPr lang="en-US" baseline="0" dirty="0" err="1" smtClean="0"/>
              <a:t>ShouldComponentUpdate</a:t>
            </a:r>
            <a:endParaRPr lang="en-US" baseline="0" dirty="0" smtClean="0"/>
          </a:p>
          <a:p>
            <a:r>
              <a:rPr lang="en-US" baseline="0" dirty="0" smtClean="0"/>
              <a:t>Or use </a:t>
            </a:r>
            <a:r>
              <a:rPr lang="en-US" dirty="0" err="1" smtClean="0"/>
              <a:t>PureRenderMixin</a:t>
            </a:r>
            <a:r>
              <a:rPr lang="en-US" dirty="0" smtClean="0"/>
              <a:t> (React</a:t>
            </a:r>
            <a:r>
              <a:rPr lang="en-US" baseline="0" dirty="0" smtClean="0"/>
              <a:t> component won’t update at all after initial render)</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63</a:t>
            </a:fld>
            <a:endParaRPr lang="en-US"/>
          </a:p>
        </p:txBody>
      </p:sp>
    </p:spTree>
    <p:extLst>
      <p:ext uri="{BB962C8B-B14F-4D97-AF65-F5344CB8AC3E}">
        <p14:creationId xmlns:p14="http://schemas.microsoft.com/office/powerpoint/2010/main" val="2039508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a:t>
            </a:r>
            <a:r>
              <a:rPr lang="en-US" baseline="0" dirty="0" smtClean="0"/>
              <a:t> you say meh, my framework is fast enough.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65</a:t>
            </a:fld>
            <a:endParaRPr lang="en-US"/>
          </a:p>
        </p:txBody>
      </p:sp>
    </p:spTree>
    <p:extLst>
      <p:ext uri="{BB962C8B-B14F-4D97-AF65-F5344CB8AC3E}">
        <p14:creationId xmlns:p14="http://schemas.microsoft.com/office/powerpoint/2010/main" val="17567750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may think a lot of that is just contrived and overblown.</a:t>
            </a:r>
            <a:r>
              <a:rPr lang="en-US" baseline="0" dirty="0" smtClean="0"/>
              <a:t> Sure, there are differences, but you have to create really extreme examples to see them. To me, it’s showcasing fundamental efficiency. The only way you can do the kind of extreme demo that React just did is by being efficient. And efficiency matters. It means better battery life. It means we start at a much more efficient foundation, so we’re less likely to need to worry about performance problems at all. It means we’re not wasting resources.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66</a:t>
            </a:fld>
            <a:endParaRPr lang="en-US"/>
          </a:p>
        </p:txBody>
      </p:sp>
    </p:spTree>
    <p:extLst>
      <p:ext uri="{BB962C8B-B14F-4D97-AF65-F5344CB8AC3E}">
        <p14:creationId xmlns:p14="http://schemas.microsoft.com/office/powerpoint/2010/main" val="1183928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naming React</a:t>
            </a:r>
            <a:r>
              <a:rPr lang="en-US" baseline="0" dirty="0" smtClean="0"/>
              <a:t> files, there’s no required standard. I prefer to keep all my React components stored under a folder called components. But the filename that people use for components varies.</a:t>
            </a:r>
          </a:p>
          <a:p>
            <a:endParaRPr lang="en-US" baseline="0" dirty="0" smtClean="0"/>
          </a:p>
          <a:p>
            <a:r>
              <a:rPr lang="en-US" baseline="0" dirty="0" smtClean="0"/>
              <a:t>Imagine I created a component called </a:t>
            </a:r>
            <a:r>
              <a:rPr lang="en-US" baseline="0" dirty="0" err="1" smtClean="0"/>
              <a:t>ChatApp</a:t>
            </a:r>
            <a:r>
              <a:rPr lang="en-US" baseline="0" dirty="0" smtClean="0"/>
              <a:t>. Facebook’s examples typically put the word react in the filename, so they would call that file ChatApp.react.js. Some people prefer to use the </a:t>
            </a:r>
            <a:r>
              <a:rPr lang="en-US" baseline="0" dirty="0" err="1" smtClean="0"/>
              <a:t>jsx</a:t>
            </a:r>
            <a:r>
              <a:rPr lang="en-US" baseline="0" dirty="0" smtClean="0"/>
              <a:t> extension to clarify that there’s </a:t>
            </a:r>
            <a:r>
              <a:rPr lang="en-US" baseline="0" dirty="0" err="1" smtClean="0"/>
              <a:t>jsx</a:t>
            </a:r>
            <a:r>
              <a:rPr lang="en-US" baseline="0" dirty="0" smtClean="0"/>
              <a:t> inside the file. Others simply name the file </a:t>
            </a:r>
            <a:r>
              <a:rPr lang="en-US" baseline="0" dirty="0" err="1" smtClean="0"/>
              <a:t>camelCase</a:t>
            </a:r>
            <a:r>
              <a:rPr lang="en-US" baseline="0" dirty="0" smtClean="0"/>
              <a:t>. I find this final option preferable. Let’s consider the merits of using a .</a:t>
            </a:r>
            <a:r>
              <a:rPr lang="en-US" baseline="0" dirty="0" err="1" smtClean="0"/>
              <a:t>js</a:t>
            </a:r>
            <a:r>
              <a:rPr lang="en-US" baseline="0" dirty="0" smtClean="0"/>
              <a:t> vs .</a:t>
            </a:r>
            <a:r>
              <a:rPr lang="en-US" baseline="0" dirty="0" err="1" smtClean="0"/>
              <a:t>jsx</a:t>
            </a:r>
            <a:r>
              <a:rPr lang="en-US" baseline="0" dirty="0" smtClean="0"/>
              <a:t> extension.</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70</a:t>
            </a:fld>
            <a:endParaRPr lang="en-US"/>
          </a:p>
        </p:txBody>
      </p:sp>
    </p:spTree>
    <p:extLst>
      <p:ext uri="{BB962C8B-B14F-4D97-AF65-F5344CB8AC3E}">
        <p14:creationId xmlns:p14="http://schemas.microsoft.com/office/powerpoint/2010/main" val="2019465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creating</a:t>
            </a:r>
            <a:r>
              <a:rPr lang="en-US" baseline="0" dirty="0" smtClean="0"/>
              <a:t> React components, you might be torn like I was about whether to use a .</a:t>
            </a:r>
            <a:r>
              <a:rPr lang="en-US" baseline="0" dirty="0" err="1" smtClean="0"/>
              <a:t>jsx</a:t>
            </a:r>
            <a:r>
              <a:rPr lang="en-US" baseline="0" dirty="0" smtClean="0"/>
              <a:t> or .</a:t>
            </a:r>
            <a:r>
              <a:rPr lang="en-US" baseline="0" dirty="0" err="1" smtClean="0"/>
              <a:t>js</a:t>
            </a:r>
            <a:r>
              <a:rPr lang="en-US" baseline="0" dirty="0" smtClean="0"/>
              <a:t> extension for your component files. As you can see both approaches have some unique benefits.</a:t>
            </a:r>
          </a:p>
          <a:p>
            <a:endParaRPr lang="en-US" baseline="0" dirty="0" smtClean="0"/>
          </a:p>
          <a:p>
            <a:r>
              <a:rPr lang="en-US" baseline="0" dirty="0" smtClean="0"/>
              <a:t>With the </a:t>
            </a:r>
            <a:r>
              <a:rPr lang="en-US" baseline="0" dirty="0" err="1" smtClean="0"/>
              <a:t>js</a:t>
            </a:r>
            <a:r>
              <a:rPr lang="en-US" baseline="0" dirty="0" smtClean="0"/>
              <a:t> extension, all IDE’s should provide code coloring for your JavaScript. </a:t>
            </a:r>
            <a:br>
              <a:rPr lang="en-US" baseline="0" dirty="0" smtClean="0"/>
            </a:br>
            <a:r>
              <a:rPr lang="en-US" baseline="0" dirty="0" smtClean="0"/>
              <a:t>However, if you choose a </a:t>
            </a:r>
            <a:r>
              <a:rPr lang="en-US" baseline="0" dirty="0" err="1" smtClean="0"/>
              <a:t>jsx</a:t>
            </a:r>
            <a:r>
              <a:rPr lang="en-US" baseline="0" dirty="0" smtClean="0"/>
              <a:t> extension, some IDEs that don’t have built in </a:t>
            </a:r>
            <a:r>
              <a:rPr lang="en-US" baseline="0" dirty="0" err="1" smtClean="0"/>
              <a:t>jsx</a:t>
            </a:r>
            <a:r>
              <a:rPr lang="en-US" baseline="0" dirty="0" smtClean="0"/>
              <a:t> support or the necessary plugins installed, won’t provide any syntax highlighting. Some IDEs will have no idea what a JSX file is and therefore all text will be the same color. Already most popular IDEs either provide built in support for JSX, or provide a plugin or extension to add the support so thankfully this is rarely an issue. So the winner here is the .</a:t>
            </a:r>
            <a:r>
              <a:rPr lang="en-US" baseline="0" dirty="0" err="1" smtClean="0"/>
              <a:t>js</a:t>
            </a:r>
            <a:r>
              <a:rPr lang="en-US" baseline="0" dirty="0" smtClean="0"/>
              <a:t> extension.</a:t>
            </a:r>
          </a:p>
          <a:p>
            <a:endParaRPr lang="en-US" baseline="0" dirty="0" smtClean="0"/>
          </a:p>
          <a:p>
            <a:r>
              <a:rPr lang="en-US" dirty="0" smtClean="0"/>
              <a:t>When</a:t>
            </a:r>
            <a:r>
              <a:rPr lang="en-US" baseline="0" dirty="0" smtClean="0"/>
              <a:t> you use a .</a:t>
            </a:r>
            <a:r>
              <a:rPr lang="en-US" baseline="0" dirty="0" err="1" smtClean="0"/>
              <a:t>js</a:t>
            </a:r>
            <a:r>
              <a:rPr lang="en-US" baseline="0" dirty="0" smtClean="0"/>
              <a:t> extension, your Operating System will recognize the file as JavaScript and will associate the file with a default application and provide a useful icon. </a:t>
            </a:r>
            <a:br>
              <a:rPr lang="en-US" baseline="0" dirty="0" smtClean="0"/>
            </a:br>
            <a:r>
              <a:rPr lang="en-US" baseline="0" dirty="0" smtClean="0"/>
              <a:t>Files with a .</a:t>
            </a:r>
            <a:r>
              <a:rPr lang="en-US" baseline="0" dirty="0" err="1" smtClean="0"/>
              <a:t>jsx</a:t>
            </a:r>
            <a:r>
              <a:rPr lang="en-US" baseline="0" dirty="0" smtClean="0"/>
              <a:t> extension may be unrecognized by your OS which means your files will have no icon or associated application by default.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require statements that you’ll place at the top of each file to reference your components will assume you’re requiring a .</a:t>
            </a:r>
            <a:r>
              <a:rPr lang="en-US" baseline="0" dirty="0" err="1" smtClean="0"/>
              <a:t>js</a:t>
            </a:r>
            <a:r>
              <a:rPr lang="en-US" baseline="0" dirty="0" smtClean="0"/>
              <a:t> file by default. </a:t>
            </a:r>
            <a:br>
              <a:rPr lang="en-US" baseline="0" dirty="0" smtClean="0"/>
            </a:br>
            <a:r>
              <a:rPr lang="en-US" baseline="0" dirty="0" smtClean="0"/>
              <a:t>This means if you use a </a:t>
            </a:r>
            <a:r>
              <a:rPr lang="en-US" baseline="0" dirty="0" err="1" smtClean="0"/>
              <a:t>jsx</a:t>
            </a:r>
            <a:r>
              <a:rPr lang="en-US" baseline="0" dirty="0" smtClean="0"/>
              <a:t> extension for your components, you’ll need to type that </a:t>
            </a:r>
            <a:r>
              <a:rPr lang="en-US" baseline="0" dirty="0" err="1" smtClean="0"/>
              <a:t>jsx</a:t>
            </a:r>
            <a:r>
              <a:rPr lang="en-US" baseline="0" dirty="0" smtClean="0"/>
              <a:t> extension in each require statement. </a:t>
            </a:r>
          </a:p>
          <a:p>
            <a:endParaRPr lang="en-US" baseline="0" dirty="0" smtClean="0"/>
          </a:p>
          <a:p>
            <a:r>
              <a:rPr lang="en-US" baseline="0" dirty="0" smtClean="0"/>
              <a:t>So far, .</a:t>
            </a:r>
            <a:r>
              <a:rPr lang="en-US" baseline="0" dirty="0" err="1" smtClean="0"/>
              <a:t>js</a:t>
            </a:r>
            <a:r>
              <a:rPr lang="en-US" baseline="0" dirty="0" smtClean="0"/>
              <a:t> looks like the way to go. But there’s some advantages to using a .</a:t>
            </a:r>
            <a:r>
              <a:rPr lang="en-US" baseline="0" dirty="0" err="1" smtClean="0"/>
              <a:t>jsx</a:t>
            </a:r>
            <a:r>
              <a:rPr lang="en-US" baseline="0" dirty="0" smtClean="0"/>
              <a:t> extension as well. </a:t>
            </a:r>
          </a:p>
          <a:p>
            <a:r>
              <a:rPr lang="en-US" baseline="0" dirty="0" smtClean="0"/>
              <a:t>The </a:t>
            </a:r>
            <a:r>
              <a:rPr lang="en-US" baseline="0" dirty="0" err="1" smtClean="0"/>
              <a:t>jsx</a:t>
            </a:r>
            <a:r>
              <a:rPr lang="en-US" baseline="0" dirty="0" smtClean="0"/>
              <a:t> extension makes it clear that a React component using the </a:t>
            </a:r>
            <a:r>
              <a:rPr lang="en-US" baseline="0" dirty="0" err="1" smtClean="0"/>
              <a:t>jsx</a:t>
            </a:r>
            <a:r>
              <a:rPr lang="en-US" baseline="0" dirty="0" smtClean="0"/>
              <a:t> syntax sits inside. This can help people understand the content of your files without having to open the file. This risk of confusion is minimized by placing your React components together in the same directory.</a:t>
            </a:r>
          </a:p>
          <a:p>
            <a:endParaRPr lang="en-US" baseline="0" dirty="0" smtClean="0"/>
          </a:p>
          <a:p>
            <a:r>
              <a:rPr lang="en-US" baseline="0" dirty="0" smtClean="0"/>
              <a:t>So the JSX extension clarifies the file’s contents. Since JSX isn’t valid JavaScript, you could say using a .</a:t>
            </a:r>
            <a:r>
              <a:rPr lang="en-US" baseline="0" dirty="0" err="1" smtClean="0"/>
              <a:t>js</a:t>
            </a:r>
            <a:r>
              <a:rPr lang="en-US" baseline="0" dirty="0" smtClean="0"/>
              <a:t> extension is lying about the files contents.</a:t>
            </a:r>
          </a:p>
          <a:p>
            <a:endParaRPr lang="en-US" baseline="0" dirty="0" smtClean="0"/>
          </a:p>
          <a:p>
            <a:r>
              <a:rPr lang="en-US" baseline="0" dirty="0" smtClean="0"/>
              <a:t>Finally, using a .</a:t>
            </a:r>
            <a:r>
              <a:rPr lang="en-US" baseline="0" dirty="0" err="1" smtClean="0"/>
              <a:t>js</a:t>
            </a:r>
            <a:r>
              <a:rPr lang="en-US" baseline="0" dirty="0" smtClean="0"/>
              <a:t> extension may confuse some editors who need to see the JSX extension to know how to handle and syntax highlight the file. However, with the editors I’ve used so far, working with .</a:t>
            </a:r>
            <a:r>
              <a:rPr lang="en-US" baseline="0" dirty="0" err="1" smtClean="0"/>
              <a:t>js</a:t>
            </a:r>
            <a:r>
              <a:rPr lang="en-US" baseline="0" dirty="0" smtClean="0"/>
              <a:t> files hasn’t been a problem.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All things considered, I prefer to use the .</a:t>
            </a:r>
            <a:r>
              <a:rPr lang="en-US" baseline="0" dirty="0" err="1" smtClean="0"/>
              <a:t>js</a:t>
            </a:r>
            <a:r>
              <a:rPr lang="en-US" baseline="0" dirty="0" smtClean="0"/>
              <a:t> extension, so that’s the convention I’ll use throughout the course. Facebook uses a .</a:t>
            </a:r>
            <a:r>
              <a:rPr lang="en-US" baseline="0" dirty="0" err="1" smtClean="0"/>
              <a:t>js</a:t>
            </a:r>
            <a:r>
              <a:rPr lang="en-US" baseline="0" dirty="0" smtClean="0"/>
              <a:t> extension as well. That said, a number of people prefer to use a .</a:t>
            </a:r>
            <a:r>
              <a:rPr lang="en-US" baseline="0" dirty="0" err="1" smtClean="0"/>
              <a:t>jsx</a:t>
            </a:r>
            <a:r>
              <a:rPr lang="en-US" baseline="0" dirty="0" smtClean="0"/>
              <a:t> extension, so it’s really up to you. Just be sure that you’re consistent.</a:t>
            </a:r>
          </a:p>
          <a:p>
            <a:endParaRPr lang="en-US" baseline="0" dirty="0" smtClean="0"/>
          </a:p>
          <a:p>
            <a:r>
              <a:rPr lang="en-US" baseline="0" dirty="0" smtClean="0"/>
              <a:t>Relevant convo: https://github.com/facebook/react/issues/832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71</a:t>
            </a:fld>
            <a:endParaRPr lang="en-US"/>
          </a:p>
        </p:txBody>
      </p:sp>
    </p:spTree>
    <p:extLst>
      <p:ext uri="{BB962C8B-B14F-4D97-AF65-F5344CB8AC3E}">
        <p14:creationId xmlns:p14="http://schemas.microsoft.com/office/powerpoint/2010/main" val="1136525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a:t>
            </a:r>
            <a:r>
              <a:rPr lang="en-US" baseline="0" dirty="0" smtClean="0"/>
              <a:t> for a given React component is held in two places:</a:t>
            </a:r>
          </a:p>
          <a:p>
            <a:pPr marL="228600" indent="-228600">
              <a:buAutoNum type="arabicPeriod"/>
            </a:pPr>
            <a:r>
              <a:rPr lang="en-US" baseline="0" dirty="0" smtClean="0"/>
              <a:t>Props</a:t>
            </a:r>
          </a:p>
          <a:p>
            <a:pPr marL="228600" indent="-228600">
              <a:buAutoNum type="arabicPeriod"/>
            </a:pPr>
            <a:r>
              <a:rPr lang="en-US" baseline="0" dirty="0" smtClean="0"/>
              <a:t>State</a:t>
            </a:r>
          </a:p>
          <a:p>
            <a:pPr marL="228600" indent="-228600">
              <a:buAutoNum type="arabicPeriod"/>
            </a:pPr>
            <a:endParaRPr lang="en-US" baseline="0" dirty="0" smtClean="0"/>
          </a:p>
          <a:p>
            <a:pPr marL="0" indent="0">
              <a:buNone/>
            </a:pPr>
            <a:r>
              <a:rPr lang="en-US" baseline="0" dirty="0" smtClean="0"/>
              <a:t>Props is short for properties. You can think of properties a lot like HTML attributes. Props allow you to pass data down to child components. For example, if I had a component that displayed a username, a parent component could pass down a username prop. Props are immutable – since they’re passed down from the parent, they’re effectively owned by the parent.</a:t>
            </a:r>
          </a:p>
          <a:p>
            <a:pPr marL="0" indent="0">
              <a:buNone/>
            </a:pPr>
            <a:endParaRPr lang="en-US" baseline="0" dirty="0" smtClean="0"/>
          </a:p>
          <a:p>
            <a:pPr marL="0" indent="0">
              <a:buNone/>
            </a:pPr>
            <a:r>
              <a:rPr lang="en-US" baseline="0" dirty="0" smtClean="0"/>
              <a:t>State, in contrast, is mutable. Since state is mutable, you should strive to only utilize state on your controller views. In other words, only use state on the top level component. Pass data down to child components via props.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74</a:t>
            </a:fld>
            <a:endParaRPr lang="en-US"/>
          </a:p>
        </p:txBody>
      </p:sp>
    </p:spTree>
    <p:extLst>
      <p:ext uri="{BB962C8B-B14F-4D97-AF65-F5344CB8AC3E}">
        <p14:creationId xmlns:p14="http://schemas.microsoft.com/office/powerpoint/2010/main" val="2808454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optionally define a </a:t>
            </a:r>
            <a:r>
              <a:rPr lang="en-US" baseline="0" dirty="0" err="1" smtClean="0"/>
              <a:t>getInitialState</a:t>
            </a:r>
            <a:r>
              <a:rPr lang="en-US" baseline="0" dirty="0" smtClean="0"/>
              <a:t> function. In this function you can set the initial state for your component. This should typically only be done in your top level component, also known as your controller view.</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75</a:t>
            </a:fld>
            <a:endParaRPr lang="en-US"/>
          </a:p>
        </p:txBody>
      </p:sp>
    </p:spTree>
    <p:extLst>
      <p:ext uri="{BB962C8B-B14F-4D97-AF65-F5344CB8AC3E}">
        <p14:creationId xmlns:p14="http://schemas.microsoft.com/office/powerpoint/2010/main" val="3717260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define default</a:t>
            </a:r>
            <a:r>
              <a:rPr lang="en-US" baseline="0" dirty="0" smtClean="0"/>
              <a:t> values for properties on your component using the </a:t>
            </a:r>
            <a:r>
              <a:rPr lang="en-US" baseline="0" dirty="0" err="1" smtClean="0"/>
              <a:t>getDefaultProps</a:t>
            </a:r>
            <a:r>
              <a:rPr lang="en-US" baseline="0" dirty="0" smtClean="0"/>
              <a:t> method. Inside this method you can return the set of properties that your component should use by default if the parent component doesn’t declare a value.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76</a:t>
            </a:fld>
            <a:endParaRPr lang="en-US"/>
          </a:p>
        </p:txBody>
      </p:sp>
    </p:spTree>
    <p:extLst>
      <p:ext uri="{BB962C8B-B14F-4D97-AF65-F5344CB8AC3E}">
        <p14:creationId xmlns:p14="http://schemas.microsoft.com/office/powerpoint/2010/main" val="17292511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you’ve ever worked with ASP.NET</a:t>
            </a:r>
            <a:r>
              <a:rPr lang="en-US" baseline="0" dirty="0" smtClean="0"/>
              <a:t> </a:t>
            </a:r>
            <a:r>
              <a:rPr lang="en-US" baseline="0" dirty="0" err="1" smtClean="0"/>
              <a:t>WebForms</a:t>
            </a:r>
            <a:r>
              <a:rPr lang="en-US" baseline="0" dirty="0" smtClean="0"/>
              <a:t>, then surprisingly, this aspect of React components will feel very familiar to you. Each React component has a lifecycle, so there’s a list of functions that allow you to hook into various parts of the component’s lifecycle. Let’s quickly explore when and where each of these lifecycle functions are called, and consider why each is useful. We’ll also consider where each of these functions run. Since React was built from the ground up to be rendered on both client and server, some of these functions run on both the client and server, while some run only on the client.</a:t>
            </a:r>
            <a:endParaRPr lang="en-US"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77</a:t>
            </a:fld>
            <a:endParaRPr lang="en-US"/>
          </a:p>
        </p:txBody>
      </p:sp>
    </p:spTree>
    <p:extLst>
      <p:ext uri="{BB962C8B-B14F-4D97-AF65-F5344CB8AC3E}">
        <p14:creationId xmlns:p14="http://schemas.microsoft.com/office/powerpoint/2010/main" val="145285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let me warn you, I</a:t>
            </a:r>
            <a:r>
              <a:rPr lang="en-US" baseline="0" dirty="0" smtClean="0"/>
              <a:t> like to joke that Facebook </a:t>
            </a:r>
            <a:r>
              <a:rPr lang="en-US" dirty="0" smtClean="0"/>
              <a:t>called it React for a reason.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6</a:t>
            </a:fld>
            <a:endParaRPr lang="en-US"/>
          </a:p>
        </p:txBody>
      </p:sp>
    </p:spTree>
    <p:extLst>
      <p:ext uri="{BB962C8B-B14F-4D97-AF65-F5344CB8AC3E}">
        <p14:creationId xmlns:p14="http://schemas.microsoft.com/office/powerpoint/2010/main" val="3797173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componentWillMount</a:t>
            </a:r>
            <a:r>
              <a:rPr lang="en-US" dirty="0" smtClean="0"/>
              <a:t> run immediately before initial rendering</a:t>
            </a:r>
            <a:r>
              <a:rPr lang="en-US" baseline="0" dirty="0" smtClean="0"/>
              <a:t>. </a:t>
            </a:r>
          </a:p>
          <a:p>
            <a:endParaRPr lang="en-US" baseline="0" dirty="0" smtClean="0"/>
          </a:p>
          <a:p>
            <a:endParaRPr lang="en-US" baseline="0" dirty="0" smtClean="0"/>
          </a:p>
          <a:p>
            <a:r>
              <a:rPr lang="en-US" baseline="0" dirty="0" smtClean="0"/>
              <a:t>So this function is a great spot to set your component’s initial state.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78</a:t>
            </a:fld>
            <a:endParaRPr lang="en-US"/>
          </a:p>
        </p:txBody>
      </p:sp>
    </p:spTree>
    <p:extLst>
      <p:ext uri="{BB962C8B-B14F-4D97-AF65-F5344CB8AC3E}">
        <p14:creationId xmlns:p14="http://schemas.microsoft.com/office/powerpoint/2010/main" val="906842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componentDidMount</a:t>
            </a:r>
            <a:r>
              <a:rPr lang="en-US" dirty="0" smtClean="0"/>
              <a:t> runs immediately after render</a:t>
            </a:r>
            <a:r>
              <a:rPr lang="en-US" baseline="0" dirty="0" smtClean="0"/>
              <a:t>. </a:t>
            </a:r>
          </a:p>
          <a:p>
            <a:endParaRPr lang="en-US" baseline="0" dirty="0" smtClean="0"/>
          </a:p>
          <a:p>
            <a:r>
              <a:rPr lang="en-US" baseline="0" dirty="0" smtClean="0"/>
              <a:t>By the time this function is called, the component’s DOM exists. So this is a handy spot for integrating with other frameworks such as third party component libraries. This is also a good spot to set timers and make AJAX requests since you now know the component is rendered in the DOM.</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79</a:t>
            </a:fld>
            <a:endParaRPr lang="en-US"/>
          </a:p>
        </p:txBody>
      </p:sp>
    </p:spTree>
    <p:extLst>
      <p:ext uri="{BB962C8B-B14F-4D97-AF65-F5344CB8AC3E}">
        <p14:creationId xmlns:p14="http://schemas.microsoft.com/office/powerpoint/2010/main" val="11151495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componentWillReceiveProps</a:t>
            </a:r>
            <a:r>
              <a:rPr lang="en-US" dirty="0" smtClean="0"/>
              <a:t> runs when the component is receiving</a:t>
            </a:r>
            <a:r>
              <a:rPr lang="en-US" baseline="0" dirty="0" smtClean="0"/>
              <a:t> new properties. In other words, when properties have changed. </a:t>
            </a:r>
          </a:p>
          <a:p>
            <a:endParaRPr lang="en-US" baseline="0" dirty="0" smtClean="0"/>
          </a:p>
          <a:p>
            <a:endParaRPr lang="en-US" baseline="0" dirty="0" smtClean="0"/>
          </a:p>
          <a:p>
            <a:r>
              <a:rPr lang="en-US" baseline="0" dirty="0" smtClean="0"/>
              <a:t>This is a place set state before the next render since this runs just before the new properties are received.</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80</a:t>
            </a:fld>
            <a:endParaRPr lang="en-US"/>
          </a:p>
        </p:txBody>
      </p:sp>
    </p:spTree>
    <p:extLst>
      <p:ext uri="{BB962C8B-B14F-4D97-AF65-F5344CB8AC3E}">
        <p14:creationId xmlns:p14="http://schemas.microsoft.com/office/powerpoint/2010/main" val="10598983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shouldComponentUpdate</a:t>
            </a:r>
            <a:r>
              <a:rPr lang="en-US" dirty="0" smtClean="0"/>
              <a:t> runs</a:t>
            </a:r>
            <a:r>
              <a:rPr lang="en-US" baseline="0" dirty="0" smtClean="0"/>
              <a:t> immediately before render when new props or state are being received by your component. </a:t>
            </a:r>
          </a:p>
          <a:p>
            <a:endParaRPr lang="en-US" baseline="0" dirty="0" smtClean="0"/>
          </a:p>
          <a:p>
            <a:endParaRPr lang="en-US" baseline="0" dirty="0" smtClean="0"/>
          </a:p>
          <a:p>
            <a:r>
              <a:rPr lang="en-US" baseline="0" dirty="0" smtClean="0"/>
              <a:t>The big reason this function is useful is for performance. Why? Well, sometimes props and/or state change but the component doesn’t actually need to re-render because the data change doesn’t effect the DOM. When this is the case, you can return false from this function to avoid an unnecessary render call.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81</a:t>
            </a:fld>
            <a:endParaRPr lang="en-US"/>
          </a:p>
        </p:txBody>
      </p:sp>
    </p:spTree>
    <p:extLst>
      <p:ext uri="{BB962C8B-B14F-4D97-AF65-F5344CB8AC3E}">
        <p14:creationId xmlns:p14="http://schemas.microsoft.com/office/powerpoint/2010/main" val="12674928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componentWillUpdate</a:t>
            </a:r>
            <a:r>
              <a:rPr lang="en-US" dirty="0" smtClean="0"/>
              <a:t> runs immediately before rendering when new props or state are being received. </a:t>
            </a:r>
          </a:p>
          <a:p>
            <a:endParaRPr lang="en-US" dirty="0" smtClean="0"/>
          </a:p>
          <a:p>
            <a:endParaRPr lang="en-US" dirty="0" smtClean="0"/>
          </a:p>
          <a:p>
            <a:r>
              <a:rPr lang="en-US" dirty="0" smtClean="0"/>
              <a:t>This function is a useful time to prepare for an update, but take note</a:t>
            </a:r>
            <a:r>
              <a:rPr lang="en-US" baseline="0" dirty="0" smtClean="0"/>
              <a:t> that you can’t call </a:t>
            </a:r>
            <a:r>
              <a:rPr lang="en-US" baseline="0" dirty="0" err="1" smtClean="0"/>
              <a:t>setState</a:t>
            </a:r>
            <a:r>
              <a:rPr lang="en-US" baseline="0" dirty="0" smtClean="0"/>
              <a:t> in this function.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82</a:t>
            </a:fld>
            <a:endParaRPr lang="en-US"/>
          </a:p>
        </p:txBody>
      </p:sp>
    </p:spTree>
    <p:extLst>
      <p:ext uri="{BB962C8B-B14F-4D97-AF65-F5344CB8AC3E}">
        <p14:creationId xmlns:p14="http://schemas.microsoft.com/office/powerpoint/2010/main" val="1082317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componentDidUpdate</a:t>
            </a:r>
            <a:r>
              <a:rPr lang="en-US" dirty="0" smtClean="0"/>
              <a:t> is invoked immediately after the component's updates are flushed to the DOM. </a:t>
            </a:r>
          </a:p>
          <a:p>
            <a:endParaRPr lang="en-US" dirty="0" smtClean="0"/>
          </a:p>
          <a:p>
            <a:r>
              <a:rPr lang="en-US" dirty="0" smtClean="0"/>
              <a:t>This function</a:t>
            </a:r>
            <a:r>
              <a:rPr lang="en-US" baseline="0" dirty="0" smtClean="0"/>
              <a:t> allows you </a:t>
            </a:r>
            <a:r>
              <a:rPr lang="en-US" dirty="0" smtClean="0"/>
              <a:t>to operate on the DOM immediately</a:t>
            </a:r>
            <a:r>
              <a:rPr lang="en-US" baseline="0" dirty="0" smtClean="0"/>
              <a:t> after </a:t>
            </a:r>
            <a:r>
              <a:rPr lang="en-US" dirty="0" smtClean="0"/>
              <a:t>the component has been updated</a:t>
            </a:r>
            <a:r>
              <a:rPr lang="en-US" baseline="0" dirty="0" smtClean="0"/>
              <a:t> and re-rendered in the DOM.</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83</a:t>
            </a:fld>
            <a:endParaRPr lang="en-US"/>
          </a:p>
        </p:txBody>
      </p:sp>
    </p:spTree>
    <p:extLst>
      <p:ext uri="{BB962C8B-B14F-4D97-AF65-F5344CB8AC3E}">
        <p14:creationId xmlns:p14="http://schemas.microsoft.com/office/powerpoint/2010/main" val="580731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lifecycle function is </a:t>
            </a:r>
            <a:r>
              <a:rPr lang="en-US" dirty="0" err="1" smtClean="0"/>
              <a:t>componentWillUnmount</a:t>
            </a:r>
            <a:r>
              <a:rPr lang="en-US" dirty="0" smtClean="0"/>
              <a:t>.</a:t>
            </a:r>
            <a:r>
              <a:rPr lang="en-US" baseline="0" dirty="0" smtClean="0"/>
              <a:t> This function runs just </a:t>
            </a:r>
            <a:r>
              <a:rPr lang="en-US" dirty="0" smtClean="0"/>
              <a:t>before a component is </a:t>
            </a:r>
            <a:r>
              <a:rPr lang="en-US" dirty="0" err="1" smtClean="0"/>
              <a:t>unmounted</a:t>
            </a:r>
            <a:r>
              <a:rPr lang="en-US" dirty="0" smtClean="0"/>
              <a:t> from the DOM.</a:t>
            </a:r>
          </a:p>
          <a:p>
            <a:endParaRPr lang="en-US" dirty="0" smtClean="0"/>
          </a:p>
          <a:p>
            <a:r>
              <a:rPr lang="en-US" baseline="0" dirty="0" smtClean="0"/>
              <a:t>So this is a great place to </a:t>
            </a:r>
            <a:r>
              <a:rPr lang="en-US" dirty="0" smtClean="0"/>
              <a:t>cleanup by</a:t>
            </a:r>
            <a:r>
              <a:rPr lang="en-US" baseline="0" dirty="0" smtClean="0"/>
              <a:t> destroying any related resources or DOM elements that were created when the component was mounted.</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84</a:t>
            </a:fld>
            <a:endParaRPr lang="en-US"/>
          </a:p>
        </p:txBody>
      </p:sp>
    </p:spTree>
    <p:extLst>
      <p:ext uri="{BB962C8B-B14F-4D97-AF65-F5344CB8AC3E}">
        <p14:creationId xmlns:p14="http://schemas.microsoft.com/office/powerpoint/2010/main" val="14346477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you’re creating multiple child</a:t>
            </a:r>
            <a:r>
              <a:rPr lang="en-US" sz="1200" b="0" i="0" kern="1200" baseline="0" dirty="0" smtClean="0">
                <a:solidFill>
                  <a:schemeClr val="tx1"/>
                </a:solidFill>
                <a:effectLst/>
                <a:latin typeface="+mn-lt"/>
                <a:ea typeface="+mn-ea"/>
                <a:cs typeface="+mn-cs"/>
              </a:rPr>
              <a:t> components dynamically, it’s important to provide a key for each child component. As children are added and removed, React uses the key to assure child components are properly reordered or destroyed.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So in this example I’m using the author’s id field as the key. This is often the primary key for the corresponding database record, but it need not be. You just need to declare a unique id for each specific record.</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85</a:t>
            </a:fld>
            <a:endParaRPr lang="en-US"/>
          </a:p>
        </p:txBody>
      </p:sp>
    </p:spTree>
    <p:extLst>
      <p:ext uri="{BB962C8B-B14F-4D97-AF65-F5344CB8AC3E}">
        <p14:creationId xmlns:p14="http://schemas.microsoft.com/office/powerpoint/2010/main" val="14312297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we now have the author page successfully displaying dynamic data from our mock API. </a:t>
            </a:r>
          </a:p>
          <a:p>
            <a:endParaRPr lang="en-US" baseline="0" dirty="0" smtClean="0"/>
          </a:p>
          <a:p>
            <a:r>
              <a:rPr lang="en-US" dirty="0" smtClean="0"/>
              <a:t>Let’s wrap up this module by reviewing some of the new concepts we put to use.</a:t>
            </a:r>
            <a:endParaRPr lang="en-US" baseline="0" dirty="0" smtClean="0"/>
          </a:p>
          <a:p>
            <a:endParaRPr lang="en-US" baseline="0" dirty="0" smtClean="0"/>
          </a:p>
          <a:p>
            <a:r>
              <a:rPr lang="en-US" baseline="0" dirty="0" smtClean="0"/>
              <a:t>Props give us an elegant way to pass data to child components that looks a lot like HTML attributes.</a:t>
            </a:r>
          </a:p>
          <a:p>
            <a:endParaRPr lang="en-US" baseline="0" dirty="0" smtClean="0"/>
          </a:p>
          <a:p>
            <a:r>
              <a:rPr lang="en-US" baseline="0" dirty="0" smtClean="0"/>
              <a:t>And state is how we handle component data in our controller views. We’ll use </a:t>
            </a:r>
            <a:r>
              <a:rPr lang="en-US" baseline="0" dirty="0" err="1" smtClean="0"/>
              <a:t>React‘s</a:t>
            </a:r>
            <a:r>
              <a:rPr lang="en-US" baseline="0" dirty="0" smtClean="0"/>
              <a:t> state more in the next clip as we refactor what we just built into a controller view to provide better separation of concerns and reuse.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various lifecycle methods give us many options for bootstrapping our components and provides clear hooks for integrating React with third party libraries.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it’s time to discuss controller views. As you’ll see in the next module, this pattern will help us create simple reusable components in React by creating separating our markup and data marshalling concerns.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86</a:t>
            </a:fld>
            <a:endParaRPr lang="en-US"/>
          </a:p>
        </p:txBody>
      </p:sp>
    </p:spTree>
    <p:extLst>
      <p:ext uri="{BB962C8B-B14F-4D97-AF65-F5344CB8AC3E}">
        <p14:creationId xmlns:p14="http://schemas.microsoft.com/office/powerpoint/2010/main" val="1656213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React makes it trivial to compose components together. It’s fundamental to the way React</a:t>
            </a:r>
            <a:r>
              <a:rPr lang="en-US" baseline="0" dirty="0" smtClean="0"/>
              <a:t> scales and</a:t>
            </a:r>
            <a:r>
              <a:rPr lang="en-US" dirty="0" smtClean="0"/>
              <a:t> the</a:t>
            </a:r>
            <a:r>
              <a:rPr lang="en-US" baseline="0" dirty="0" smtClean="0"/>
              <a:t> simplicity of composing components</a:t>
            </a:r>
            <a:r>
              <a:rPr lang="en-US" dirty="0" smtClean="0"/>
              <a:t> is one of </a:t>
            </a:r>
            <a:r>
              <a:rPr lang="en-US" dirty="0" err="1" smtClean="0"/>
              <a:t>React’s</a:t>
            </a:r>
            <a:r>
              <a:rPr lang="en-US" dirty="0" smtClean="0"/>
              <a:t> greatest</a:t>
            </a:r>
            <a:r>
              <a:rPr lang="en-US" baseline="0" dirty="0" smtClean="0"/>
              <a:t> features. This simple example from the React docs is pretty hard to beat. As you can see, an Avatar is simply composed of two other components, </a:t>
            </a:r>
            <a:r>
              <a:rPr lang="en-US" baseline="0" dirty="0" err="1" smtClean="0"/>
              <a:t>ProfilePic</a:t>
            </a:r>
            <a:r>
              <a:rPr lang="en-US" baseline="0" dirty="0" smtClean="0"/>
              <a:t> and </a:t>
            </a:r>
            <a:r>
              <a:rPr lang="en-US" baseline="0" dirty="0" err="1" smtClean="0"/>
              <a:t>ProfileLink</a:t>
            </a:r>
            <a:r>
              <a:rPr lang="en-US" baseline="0" dirty="0" smtClean="0"/>
              <a:t>. You simply reference the child components within the parent component. Nice and simple!</a:t>
            </a:r>
          </a:p>
          <a:p>
            <a:endParaRPr lang="en-US" baseline="0" dirty="0" smtClean="0"/>
          </a:p>
          <a:p>
            <a:r>
              <a:rPr lang="en-US" baseline="0" dirty="0" smtClean="0"/>
              <a:t>Also, there’s an important concept of ownership at play here. The Avatar component owns the </a:t>
            </a:r>
            <a:r>
              <a:rPr lang="en-US" baseline="0" dirty="0" err="1" smtClean="0"/>
              <a:t>ProfilePic</a:t>
            </a:r>
            <a:r>
              <a:rPr lang="en-US" baseline="0" dirty="0" smtClean="0"/>
              <a:t> and </a:t>
            </a:r>
            <a:r>
              <a:rPr lang="en-US" baseline="0" dirty="0" err="1" smtClean="0"/>
              <a:t>ProfileLink</a:t>
            </a:r>
            <a:r>
              <a:rPr lang="en-US" baseline="0" dirty="0" smtClean="0"/>
              <a:t> components here. By ownership, I mean the Avatar component is setting the props for these components. And since a component can’t mutate it’s properties, they remain set to whatever value the owner sets them to. And this leads us to the concept of controller views.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89</a:t>
            </a:fld>
            <a:endParaRPr lang="en-US"/>
          </a:p>
        </p:txBody>
      </p:sp>
    </p:spTree>
    <p:extLst>
      <p:ext uri="{BB962C8B-B14F-4D97-AF65-F5344CB8AC3E}">
        <p14:creationId xmlns:p14="http://schemas.microsoft.com/office/powerpoint/2010/main" val="204719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https://</a:t>
            </a:r>
            <a:r>
              <a:rPr lang="en-US" dirty="0" err="1" smtClean="0"/>
              <a:t>twitter.com</a:t>
            </a:r>
            <a:r>
              <a:rPr lang="en-US" dirty="0" smtClean="0"/>
              <a:t>/cowboy/status/339858717451362304</a:t>
            </a:r>
          </a:p>
          <a:p>
            <a:endParaRPr lang="en-US" dirty="0" smtClean="0"/>
          </a:p>
          <a:p>
            <a:r>
              <a:rPr lang="en-US" dirty="0" smtClean="0"/>
              <a:t>React takes</a:t>
            </a:r>
            <a:r>
              <a:rPr lang="en-US" baseline="0" dirty="0" smtClean="0"/>
              <a:t> all sorts of existing best practices, and deliberately ignores them. So if you’ve never seen React and Flux, I’m going to have to ask you to keep an open mind. To try to limit your initial urge to vomit in your mouth or rage quit and run out the door. </a:t>
            </a:r>
          </a:p>
          <a:p>
            <a:endParaRPr lang="en-US" baseline="0" dirty="0" smtClean="0"/>
          </a:p>
          <a:p>
            <a:r>
              <a:rPr lang="en-US" baseline="0" dirty="0" smtClean="0"/>
              <a:t>Because trust me, all best practices should be questioned from time to time. Our industry moves so fast it would be silly for us to blindly continue to blindly follow the same paths. If you’re willing to listen with an open mind today, I hope I can sell you on rethinking the way you’re doing front end development.</a:t>
            </a:r>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7</a:t>
            </a:fld>
            <a:endParaRPr lang="en-US"/>
          </a:p>
        </p:txBody>
      </p:sp>
    </p:spTree>
    <p:extLst>
      <p:ext uri="{BB962C8B-B14F-4D97-AF65-F5344CB8AC3E}">
        <p14:creationId xmlns:p14="http://schemas.microsoft.com/office/powerpoint/2010/main" val="17814455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This slide</a:t>
            </a:r>
            <a:r>
              <a:rPr lang="en-US" baseline="0" dirty="0" smtClean="0"/>
              <a:t> is copied from the React module, but need to mention here too.**</a:t>
            </a:r>
          </a:p>
          <a:p>
            <a:endParaRPr lang="en-US" dirty="0" smtClean="0"/>
          </a:p>
          <a:p>
            <a:r>
              <a:rPr lang="en-US" dirty="0" smtClean="0"/>
              <a:t>To clarify, a controller view is simply a React component that has child components. At first I found</a:t>
            </a:r>
            <a:r>
              <a:rPr lang="en-US" baseline="0" dirty="0" smtClean="0"/>
              <a:t> this jargon confusing. Why am I using the term controller view here instead of just calling it a React component? Well, controller views are a name for the top level React component. </a:t>
            </a:r>
          </a:p>
          <a:p>
            <a:endParaRPr lang="en-US" baseline="0" dirty="0" smtClean="0"/>
          </a:p>
          <a:p>
            <a:r>
              <a:rPr lang="en-US" baseline="0" dirty="0" smtClean="0"/>
              <a:t>A React controller view controls the data flows for all its child components. It does this by setting props on child components.</a:t>
            </a:r>
          </a:p>
          <a:p>
            <a:endParaRPr lang="en-US" baseline="0" dirty="0" smtClean="0"/>
          </a:p>
          <a:p>
            <a:r>
              <a:rPr lang="en-US" baseline="0" dirty="0" smtClean="0"/>
              <a:t>And as you’ll see in the Flux module, controller views interact with Flux stores. </a:t>
            </a:r>
          </a:p>
          <a:p>
            <a:endParaRPr lang="en-US" baseline="0" dirty="0" smtClean="0"/>
          </a:p>
          <a:p>
            <a:r>
              <a:rPr lang="en-US" baseline="0" dirty="0" smtClean="0"/>
              <a:t>But don’t let the name controller view confuse you. It’s simply the top level component on the page. You can nest components as deeply as you like. But it’s recommended to have a single top-level controller view that interacts with the store and passes all necessary data down to the children.</a:t>
            </a:r>
          </a:p>
          <a:p>
            <a:endParaRPr lang="en-US" baseline="0" dirty="0" smtClean="0"/>
          </a:p>
          <a:p>
            <a:r>
              <a:rPr lang="en-US" dirty="0" smtClean="0"/>
              <a:t>Although</a:t>
            </a:r>
            <a:r>
              <a:rPr lang="en-US" baseline="0" dirty="0" smtClean="0"/>
              <a:t> it’s possible to nest controller views, it’s not recommended to do so since it can cause multiple data updates and cause </a:t>
            </a:r>
            <a:r>
              <a:rPr lang="en-US" baseline="0" dirty="0" err="1" smtClean="0"/>
              <a:t>React’s</a:t>
            </a:r>
            <a:r>
              <a:rPr lang="en-US" baseline="0" dirty="0" smtClean="0"/>
              <a:t> render method to get called multiple times.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90</a:t>
            </a:fld>
            <a:endParaRPr lang="en-US"/>
          </a:p>
        </p:txBody>
      </p:sp>
    </p:spTree>
    <p:extLst>
      <p:ext uri="{BB962C8B-B14F-4D97-AF65-F5344CB8AC3E}">
        <p14:creationId xmlns:p14="http://schemas.microsoft.com/office/powerpoint/2010/main" val="1350080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check out a demo of creating controller views by refactoring</a:t>
            </a:r>
            <a:r>
              <a:rPr lang="en-US" baseline="0" dirty="0" smtClean="0"/>
              <a:t> our </a:t>
            </a:r>
            <a:r>
              <a:rPr lang="en-US" baseline="0" dirty="0" err="1" smtClean="0"/>
              <a:t>AuthorPage</a:t>
            </a:r>
            <a:r>
              <a:rPr lang="en-US" baseline="0" dirty="0" smtClean="0"/>
              <a:t> component.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91</a:t>
            </a:fld>
            <a:endParaRPr lang="en-US"/>
          </a:p>
        </p:txBody>
      </p:sp>
    </p:spTree>
    <p:extLst>
      <p:ext uri="{BB962C8B-B14F-4D97-AF65-F5344CB8AC3E}">
        <p14:creationId xmlns:p14="http://schemas.microsoft.com/office/powerpoint/2010/main" val="14489059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PropTypes</a:t>
            </a:r>
            <a:r>
              <a:rPr lang="en-US" baseline="0" dirty="0" smtClean="0"/>
              <a:t> are a great way to be explicit about the data you expect to see in your component’s properties. You can specify that certain properties are required and also specify the datatypes for each prop such as number or string, or bool. </a:t>
            </a:r>
          </a:p>
          <a:p>
            <a:endParaRPr lang="en-US" baseline="0" dirty="0" smtClean="0"/>
          </a:p>
          <a:p>
            <a:r>
              <a:rPr lang="en-US" baseline="0" dirty="0" err="1" smtClean="0"/>
              <a:t>propTypes</a:t>
            </a:r>
            <a:r>
              <a:rPr lang="en-US" baseline="0" dirty="0" smtClean="0"/>
              <a:t> are simply a map that lets you specify a validation function for each property. When validation fails, a warning is logged in the console.</a:t>
            </a:r>
          </a:p>
          <a:p>
            <a:endParaRPr lang="en-US" dirty="0" smtClean="0"/>
          </a:p>
          <a:p>
            <a:r>
              <a:rPr lang="en-US" dirty="0" smtClean="0"/>
              <a:t>This is an example</a:t>
            </a:r>
            <a:r>
              <a:rPr lang="en-US" baseline="0" dirty="0" smtClean="0"/>
              <a:t> of </a:t>
            </a:r>
            <a:r>
              <a:rPr lang="en-US" baseline="0" dirty="0" err="1" smtClean="0"/>
              <a:t>propType</a:t>
            </a:r>
            <a:r>
              <a:rPr lang="en-US" baseline="0" dirty="0" smtClean="0"/>
              <a:t> that we’re going to setup to validate that the expected properties are being passed to our author form component. So, you can see that we’re:</a:t>
            </a:r>
          </a:p>
          <a:p>
            <a:pPr marL="228600" indent="-228600">
              <a:buFont typeface="+mj-lt"/>
              <a:buAutoNum type="arabicPeriod"/>
            </a:pPr>
            <a:r>
              <a:rPr lang="en-US" baseline="0" dirty="0" smtClean="0"/>
              <a:t>Requiring an author object</a:t>
            </a:r>
          </a:p>
          <a:p>
            <a:pPr marL="228600" indent="-228600">
              <a:buFont typeface="+mj-lt"/>
              <a:buAutoNum type="arabicPeriod"/>
            </a:pPr>
            <a:r>
              <a:rPr lang="en-US" baseline="0" dirty="0" smtClean="0"/>
              <a:t>Requiring a function that should be called when the user clicks save</a:t>
            </a:r>
          </a:p>
          <a:p>
            <a:pPr marL="228600" indent="-228600">
              <a:buFont typeface="+mj-lt"/>
              <a:buAutoNum type="arabicPeriod"/>
            </a:pPr>
            <a:r>
              <a:rPr lang="en-US" baseline="0" dirty="0" smtClean="0"/>
              <a:t>Requiring a function that should be called to validate input</a:t>
            </a:r>
          </a:p>
          <a:p>
            <a:pPr marL="228600" indent="-228600">
              <a:buFont typeface="+mj-lt"/>
              <a:buAutoNum type="arabicPeriod"/>
            </a:pPr>
            <a:r>
              <a:rPr lang="en-US" baseline="0" dirty="0" smtClean="0"/>
              <a:t>Declaring the any errors passed into our form should be of type object</a:t>
            </a:r>
          </a:p>
          <a:p>
            <a:pPr marL="228600" indent="-228600">
              <a:buFont typeface="+mj-lt"/>
              <a:buAutoNum type="arabicPeriod"/>
            </a:pPr>
            <a:r>
              <a:rPr lang="en-US" baseline="0" dirty="0" smtClean="0"/>
              <a:t>Requiring a function that determines if any errors have occurred.</a:t>
            </a:r>
          </a:p>
          <a:p>
            <a:pPr marL="228600" indent="-228600">
              <a:buFont typeface="+mj-lt"/>
              <a:buAutoNum type="arabicPeriod"/>
            </a:pPr>
            <a:endParaRPr lang="en-US" baseline="0"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92</a:t>
            </a:fld>
            <a:endParaRPr lang="en-US"/>
          </a:p>
        </p:txBody>
      </p:sp>
    </p:spTree>
    <p:extLst>
      <p:ext uri="{BB962C8B-B14F-4D97-AF65-F5344CB8AC3E}">
        <p14:creationId xmlns:p14="http://schemas.microsoft.com/office/powerpoint/2010/main" val="19122762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you can see, you can add validation to require arrays, Booleans, functions, numbers, objects, and strings.</a:t>
            </a:r>
          </a:p>
          <a:p>
            <a:endParaRPr lang="en-US" baseline="0" dirty="0" smtClean="0"/>
          </a:p>
          <a:p>
            <a:r>
              <a:rPr lang="en-US" baseline="0" dirty="0" smtClean="0"/>
              <a:t>Now note, for performance, </a:t>
            </a:r>
            <a:r>
              <a:rPr lang="en-US" baseline="0" dirty="0" err="1" smtClean="0"/>
              <a:t>propTypes</a:t>
            </a:r>
            <a:r>
              <a:rPr lang="en-US" baseline="0" dirty="0" smtClean="0"/>
              <a:t> are only run in development. So think of this more as a way to document your expectation and catch issues during development than as a way to enforce these rules in production.</a:t>
            </a:r>
          </a:p>
          <a:p>
            <a:endParaRPr lang="en-US" baseline="0" dirty="0" smtClean="0"/>
          </a:p>
          <a:p>
            <a:r>
              <a:rPr lang="en-US" baseline="0" dirty="0" smtClean="0"/>
              <a:t>And remember, every </a:t>
            </a:r>
            <a:r>
              <a:rPr lang="en-US" baseline="0" dirty="0" err="1" smtClean="0"/>
              <a:t>propType</a:t>
            </a:r>
            <a:r>
              <a:rPr lang="en-US" baseline="0" dirty="0" smtClean="0"/>
              <a:t> that isn’t required should have a corresponding field in </a:t>
            </a:r>
            <a:r>
              <a:rPr lang="en-US" baseline="0" dirty="0" err="1" smtClean="0"/>
              <a:t>getDefaultProps</a:t>
            </a:r>
            <a:r>
              <a:rPr lang="en-US" baseline="0" dirty="0" smtClean="0"/>
              <a:t>.</a:t>
            </a:r>
          </a:p>
          <a:p>
            <a:endParaRPr lang="en-US" baseline="0" dirty="0" smtClean="0"/>
          </a:p>
          <a:p>
            <a:r>
              <a:rPr lang="en-US" baseline="0" dirty="0" smtClean="0"/>
              <a:t>------------------</a:t>
            </a:r>
          </a:p>
          <a:p>
            <a:r>
              <a:rPr lang="en-US" baseline="0" dirty="0" smtClean="0"/>
              <a:t>(</a:t>
            </a:r>
            <a:r>
              <a:rPr lang="en-US" sz="1200" b="0" i="0" kern="1200" dirty="0" smtClean="0">
                <a:solidFill>
                  <a:schemeClr val="tx1"/>
                </a:solidFill>
                <a:effectLst/>
                <a:latin typeface="+mn-lt"/>
                <a:ea typeface="+mn-ea"/>
                <a:cs typeface="+mn-cs"/>
              </a:rPr>
              <a:t>be sure to set </a:t>
            </a:r>
            <a:r>
              <a:rPr lang="en-US" dirty="0" smtClean="0"/>
              <a:t>NODE_ENV="production"</a:t>
            </a:r>
            <a:r>
              <a:rPr lang="en-US" sz="1200" b="0" i="0" kern="1200" dirty="0" smtClean="0">
                <a:solidFill>
                  <a:schemeClr val="tx1"/>
                </a:solidFill>
                <a:effectLst/>
                <a:latin typeface="+mn-lt"/>
                <a:ea typeface="+mn-ea"/>
                <a:cs typeface="+mn-cs"/>
              </a:rPr>
              <a:t> to prevent needlessly slowing down your final application. The </a:t>
            </a:r>
            <a:r>
              <a:rPr lang="en-US" sz="1200" b="0" i="0" u="none" strike="noStrike" kern="1200" dirty="0" err="1" smtClean="0">
                <a:solidFill>
                  <a:schemeClr val="tx1"/>
                </a:solidFill>
                <a:effectLst/>
                <a:latin typeface="+mn-lt"/>
                <a:ea typeface="+mn-ea"/>
                <a:cs typeface="+mn-cs"/>
                <a:hlinkClick r:id="rId3"/>
              </a:rPr>
              <a:t>envify</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Browserify transform coupled with </a:t>
            </a:r>
            <a:r>
              <a:rPr lang="en-US" dirty="0" err="1" smtClean="0"/>
              <a:t>uglify</a:t>
            </a:r>
            <a:r>
              <a:rPr lang="en-US" dirty="0" smtClean="0"/>
              <a:t> --compress</a:t>
            </a:r>
            <a:r>
              <a:rPr lang="en-US" sz="1200" b="0" i="0" kern="1200" dirty="0" smtClean="0">
                <a:solidFill>
                  <a:schemeClr val="tx1"/>
                </a:solidFill>
                <a:effectLst/>
                <a:latin typeface="+mn-lt"/>
                <a:ea typeface="+mn-ea"/>
                <a:cs typeface="+mn-cs"/>
              </a:rPr>
              <a:t> is a handy way to do this.)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93</a:t>
            </a:fld>
            <a:endParaRPr lang="en-US"/>
          </a:p>
        </p:txBody>
      </p:sp>
    </p:spTree>
    <p:extLst>
      <p:ext uri="{BB962C8B-B14F-4D97-AF65-F5344CB8AC3E}">
        <p14:creationId xmlns:p14="http://schemas.microsoft.com/office/powerpoint/2010/main" val="2408845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also a good time to mention development</a:t>
            </a:r>
            <a:r>
              <a:rPr lang="en-US" baseline="0" dirty="0" smtClean="0"/>
              <a:t> </a:t>
            </a:r>
            <a:r>
              <a:rPr lang="en-US" baseline="0" dirty="0" err="1" smtClean="0"/>
              <a:t>vs</a:t>
            </a:r>
            <a:r>
              <a:rPr lang="en-US" baseline="0" dirty="0" smtClean="0"/>
              <a:t> production mode. Prop validation only runs in development mode, so don’t rely on prop validation for production. The minified version of React runs in production mode by default. So be sure you deploy the appropriate version to each environment. And remember that prop validation won’t run in production.</a:t>
            </a:r>
          </a:p>
          <a:p>
            <a:endParaRPr lang="en-US" baseline="0" dirty="0" smtClean="0"/>
          </a:p>
          <a:p>
            <a:r>
              <a:rPr lang="en-US" dirty="0" smtClean="0"/>
              <a:t>http://stackoverflow.com/questions/22118915/how-to-turn-on-off-reactjs-development-mode</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94</a:t>
            </a:fld>
            <a:endParaRPr lang="en-US"/>
          </a:p>
        </p:txBody>
      </p:sp>
    </p:spTree>
    <p:extLst>
      <p:ext uri="{BB962C8B-B14F-4D97-AF65-F5344CB8AC3E}">
        <p14:creationId xmlns:p14="http://schemas.microsoft.com/office/powerpoint/2010/main" val="18853376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check out a demo of declaring expected</a:t>
            </a:r>
            <a:r>
              <a:rPr lang="en-US" baseline="0" dirty="0" smtClean="0"/>
              <a:t> property types.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95</a:t>
            </a:fld>
            <a:endParaRPr lang="en-US"/>
          </a:p>
        </p:txBody>
      </p:sp>
    </p:spTree>
    <p:extLst>
      <p:ext uri="{BB962C8B-B14F-4D97-AF65-F5344CB8AC3E}">
        <p14:creationId xmlns:p14="http://schemas.microsoft.com/office/powerpoint/2010/main" val="110718393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wrap up this module by review the core API</a:t>
            </a:r>
            <a:r>
              <a:rPr lang="en-US" baseline="0" dirty="0" smtClean="0"/>
              <a:t> for React that we just discussed. React is a small, very focused library so there are only around a few core functions and concepts to learn.</a:t>
            </a:r>
          </a:p>
          <a:p>
            <a:endParaRPr lang="en-US" baseline="0" dirty="0" smtClean="0"/>
          </a:p>
          <a:p>
            <a:r>
              <a:rPr lang="en-US" baseline="0" dirty="0" smtClean="0"/>
              <a:t>We learned that controller views are smart components that pass data down to their children via props. We refactored the monolithic </a:t>
            </a:r>
            <a:r>
              <a:rPr lang="en-US" baseline="0" dirty="0" err="1" smtClean="0"/>
              <a:t>AuthorPage</a:t>
            </a:r>
            <a:r>
              <a:rPr lang="en-US" baseline="0" dirty="0" smtClean="0"/>
              <a:t> component so that it passes its data down to a child component via props. We called this child component </a:t>
            </a:r>
            <a:r>
              <a:rPr lang="en-US" baseline="0" dirty="0" err="1" smtClean="0"/>
              <a:t>authorList</a:t>
            </a:r>
            <a:r>
              <a:rPr lang="en-US" baseline="0" dirty="0" smtClean="0"/>
              <a:t>. So </a:t>
            </a:r>
            <a:r>
              <a:rPr lang="en-US" baseline="0" dirty="0" err="1" smtClean="0"/>
              <a:t>AuthorPage</a:t>
            </a:r>
            <a:r>
              <a:rPr lang="en-US" baseline="0" dirty="0" smtClean="0"/>
              <a:t> is now a proper controller view.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used </a:t>
            </a:r>
            <a:r>
              <a:rPr lang="en-US" dirty="0" err="1" smtClean="0"/>
              <a:t>propTypes</a:t>
            </a:r>
            <a:r>
              <a:rPr lang="en-US" dirty="0" smtClean="0"/>
              <a:t> </a:t>
            </a:r>
            <a:r>
              <a:rPr lang="en-US" baseline="0" dirty="0" smtClean="0"/>
              <a:t>to specify and validate properties during development. You can specify </a:t>
            </a:r>
            <a:r>
              <a:rPr lang="en-US" baseline="0" dirty="0" err="1" smtClean="0"/>
              <a:t>dataTypes</a:t>
            </a:r>
            <a:r>
              <a:rPr lang="en-US" baseline="0" dirty="0" smtClean="0"/>
              <a:t> and whether the props are optional or required, but remember, these are only run in development mode.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we briefly touched on </a:t>
            </a:r>
            <a:r>
              <a:rPr lang="en-US" baseline="0" dirty="0" err="1" smtClean="0"/>
              <a:t>mixins</a:t>
            </a:r>
            <a:r>
              <a:rPr lang="en-US" baseline="0" dirty="0" smtClean="0"/>
              <a:t> – </a:t>
            </a:r>
            <a:r>
              <a:rPr lang="en-US" baseline="0" dirty="0" err="1" smtClean="0"/>
              <a:t>Mixins</a:t>
            </a:r>
            <a:r>
              <a:rPr lang="en-US" baseline="0" dirty="0" smtClean="0"/>
              <a:t> are a way to handle cross cutting concerns in React. When you have some behavior that you’d like to use on a large number of components, </a:t>
            </a:r>
            <a:r>
              <a:rPr lang="en-US" baseline="0" dirty="0" err="1" smtClean="0"/>
              <a:t>mixins</a:t>
            </a:r>
            <a:r>
              <a:rPr lang="en-US" baseline="0" dirty="0" smtClean="0"/>
              <a:t> give you a simple way to share that behavior across many components.  We’ll put </a:t>
            </a:r>
            <a:r>
              <a:rPr lang="en-US" baseline="0" dirty="0" err="1" smtClean="0"/>
              <a:t>mixins</a:t>
            </a:r>
            <a:r>
              <a:rPr lang="en-US" baseline="0" dirty="0" smtClean="0"/>
              <a:t> to use more in the next module on react router since it ships with some handy </a:t>
            </a:r>
            <a:r>
              <a:rPr lang="en-US" baseline="0" dirty="0" err="1" smtClean="0"/>
              <a:t>mixins</a:t>
            </a:r>
            <a:r>
              <a:rPr lang="en-US" baseline="0" dirty="0" smtClean="0"/>
              <a:t> out of the box.</a:t>
            </a:r>
          </a:p>
        </p:txBody>
      </p:sp>
      <p:sp>
        <p:nvSpPr>
          <p:cNvPr id="4" name="Slide Number Placeholder 3"/>
          <p:cNvSpPr>
            <a:spLocks noGrp="1"/>
          </p:cNvSpPr>
          <p:nvPr>
            <p:ph type="sldNum" sz="quarter" idx="10"/>
          </p:nvPr>
        </p:nvSpPr>
        <p:spPr/>
        <p:txBody>
          <a:bodyPr/>
          <a:lstStyle/>
          <a:p>
            <a:fld id="{A712189F-35E1-4DA3-9F12-2244F84E5C30}" type="slidenum">
              <a:rPr lang="en-US" smtClean="0"/>
              <a:t>96</a:t>
            </a:fld>
            <a:endParaRPr lang="en-US"/>
          </a:p>
        </p:txBody>
      </p:sp>
    </p:spTree>
    <p:extLst>
      <p:ext uri="{BB962C8B-B14F-4D97-AF65-F5344CB8AC3E}">
        <p14:creationId xmlns:p14="http://schemas.microsoft.com/office/powerpoint/2010/main" val="358053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Flux is not a framework. It’s really just a name for a pattern of unidirectional data flows. This is why you see so many alternative implementations of the pattern with slight tweaks. </a:t>
            </a:r>
          </a:p>
          <a:p>
            <a:endParaRPr lang="en-US" baseline="0" dirty="0" smtClean="0"/>
          </a:p>
          <a:p>
            <a:r>
              <a:rPr lang="en-US" baseline="0" dirty="0" smtClean="0"/>
              <a:t>As you’ll see, with Flux all updates to your application’s state via a centralized dispatcher that, not surprisingly, dispatches data to the application’s data stores. </a:t>
            </a:r>
          </a:p>
          <a:p>
            <a:endParaRPr lang="en-US" baseline="0" dirty="0" smtClean="0"/>
          </a:p>
          <a:p>
            <a:r>
              <a:rPr lang="en-US" baseline="0" dirty="0" smtClean="0"/>
              <a:t>This pattern enforces clear, predictable unidirectional data flows. Unlike popular two-way binding libraries like Angular and Knockout, data flows in one direction in Flux. We’ll see how this works in a moment. In short, </a:t>
            </a:r>
            <a:r>
              <a:rPr lang="en-US" sz="1200" b="0" i="0" kern="1200" dirty="0" smtClean="0">
                <a:solidFill>
                  <a:schemeClr val="tx1"/>
                </a:solidFill>
                <a:effectLst/>
                <a:latin typeface="+mn-lt"/>
                <a:ea typeface="+mn-ea"/>
                <a:cs typeface="+mn-cs"/>
              </a:rPr>
              <a:t>you'll need the </a:t>
            </a:r>
            <a:r>
              <a:rPr lang="en-US" sz="1200" b="0" i="0" kern="1200" dirty="0" smtClean="0">
                <a:solidFill>
                  <a:schemeClr val="tx1"/>
                </a:solidFill>
                <a:effectLst/>
                <a:latin typeface="+mn-lt"/>
                <a:ea typeface="+mn-ea"/>
                <a:cs typeface="+mn-cs"/>
                <a:hlinkClick r:id="rId3"/>
              </a:rPr>
              <a:t>Flux Dispatcher</a:t>
            </a:r>
            <a:r>
              <a:rPr lang="en-US" sz="1200" b="0" i="0" kern="1200" dirty="0" smtClean="0">
                <a:solidFill>
                  <a:schemeClr val="tx1"/>
                </a:solidFill>
                <a:effectLst/>
                <a:latin typeface="+mn-lt"/>
                <a:ea typeface="+mn-ea"/>
                <a:cs typeface="+mn-cs"/>
              </a:rPr>
              <a:t>, and any </a:t>
            </a:r>
            <a:r>
              <a:rPr lang="en-US" sz="1200" b="0" i="0" kern="1200" dirty="0" err="1" smtClean="0">
                <a:solidFill>
                  <a:schemeClr val="tx1"/>
                </a:solidFill>
                <a:effectLst/>
                <a:latin typeface="+mn-lt"/>
                <a:ea typeface="+mn-ea"/>
                <a:cs typeface="+mn-cs"/>
              </a:rPr>
              <a:t>Javascript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4"/>
              </a:rPr>
              <a:t>event library</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98</a:t>
            </a:fld>
            <a:endParaRPr lang="en-US"/>
          </a:p>
        </p:txBody>
      </p:sp>
    </p:spTree>
    <p:extLst>
      <p:ext uri="{BB962C8B-B14F-4D97-AF65-F5344CB8AC3E}">
        <p14:creationId xmlns:p14="http://schemas.microsoft.com/office/powerpoint/2010/main" val="9006148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I joked that they call</a:t>
            </a:r>
            <a:r>
              <a:rPr lang="en-US" baseline="0" dirty="0" smtClean="0"/>
              <a:t> it React because it creates such strong reactions in people? I’d say the name Flux fits well because there are so many alternative implementations that are very similar in concept, but differ in various ways.</a:t>
            </a:r>
          </a:p>
          <a:p>
            <a:endParaRPr lang="en-US" baseline="0" dirty="0" smtClean="0"/>
          </a:p>
          <a:p>
            <a:r>
              <a:rPr lang="en-US" baseline="0" dirty="0" smtClean="0"/>
              <a:t>Okay, really, the name Flux makes sense because Flux deals with actions and data changes in our application.</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99</a:t>
            </a:fld>
            <a:endParaRPr lang="en-US"/>
          </a:p>
        </p:txBody>
      </p:sp>
    </p:spTree>
    <p:extLst>
      <p:ext uri="{BB962C8B-B14F-4D97-AF65-F5344CB8AC3E}">
        <p14:creationId xmlns:p14="http://schemas.microsoft.com/office/powerpoint/2010/main" val="953607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dive</a:t>
            </a:r>
            <a:r>
              <a:rPr lang="en-US" baseline="0" dirty="0" smtClean="0"/>
              <a:t> in, I want to clarify that this module discusses Facebook’s Flux implementation. </a:t>
            </a:r>
            <a:r>
              <a:rPr lang="en-US" dirty="0" smtClean="0"/>
              <a:t>Flux</a:t>
            </a:r>
            <a:r>
              <a:rPr lang="en-US" baseline="0" dirty="0" smtClean="0"/>
              <a:t> is Facebook’s name for an architectural pattern that has unidirectional data flows and a centralized dispatcher. There are many alternative implementations to Facebooks’ Flux, all with fun names including</a:t>
            </a:r>
          </a:p>
          <a:p>
            <a:r>
              <a:rPr lang="en-US" baseline="0" dirty="0" smtClean="0"/>
              <a:t>Yahoo’s </a:t>
            </a:r>
            <a:r>
              <a:rPr lang="en-US" baseline="0" dirty="0" err="1" smtClean="0"/>
              <a:t>Fluxible</a:t>
            </a:r>
            <a:r>
              <a:rPr lang="en-US" baseline="0" dirty="0" smtClean="0"/>
              <a:t> - </a:t>
            </a:r>
            <a:r>
              <a:rPr lang="en-US" dirty="0" smtClean="0">
                <a:hlinkClick r:id="rId3"/>
              </a:rPr>
              <a:t>https://github.com/nicolashery/example-isomorphic-one</a:t>
            </a:r>
            <a:endParaRPr lang="en-US" baseline="0" dirty="0" smtClean="0"/>
          </a:p>
          <a:p>
            <a:r>
              <a:rPr lang="en-US" baseline="0" dirty="0" smtClean="0"/>
              <a:t>Alt</a:t>
            </a:r>
          </a:p>
          <a:p>
            <a:r>
              <a:rPr lang="en-US" baseline="0" dirty="0" smtClean="0"/>
              <a:t>Flummox</a:t>
            </a:r>
          </a:p>
          <a:p>
            <a:r>
              <a:rPr lang="en-US" baseline="0" dirty="0" smtClean="0"/>
              <a:t>Marty</a:t>
            </a:r>
            <a:br>
              <a:rPr lang="en-US" baseline="0" dirty="0" smtClean="0"/>
            </a:br>
            <a:r>
              <a:rPr lang="en-US" baseline="0" dirty="0" err="1" smtClean="0"/>
              <a:t>Fluxxor</a:t>
            </a:r>
            <a:endParaRPr lang="en-US" baseline="0" dirty="0" smtClean="0"/>
          </a:p>
          <a:p>
            <a:r>
              <a:rPr lang="en-US" baseline="0" dirty="0" err="1" smtClean="0"/>
              <a:t>Delorean</a:t>
            </a:r>
            <a:r>
              <a:rPr lang="en-US" baseline="0" dirty="0" smtClean="0"/>
              <a:t/>
            </a:r>
            <a:br>
              <a:rPr lang="en-US" baseline="0" dirty="0" smtClean="0"/>
            </a:br>
            <a:r>
              <a:rPr lang="en-US" baseline="0" dirty="0" smtClean="0"/>
              <a:t>and Reflux</a:t>
            </a:r>
          </a:p>
          <a:p>
            <a:endParaRPr lang="en-US" baseline="0" dirty="0" smtClean="0"/>
          </a:p>
          <a:p>
            <a:r>
              <a:rPr lang="en-US" baseline="0" dirty="0" smtClean="0"/>
              <a:t>Here’s other up and comer’s doing something similar to </a:t>
            </a:r>
            <a:r>
              <a:rPr lang="en-US" baseline="0" dirty="0" err="1" smtClean="0"/>
              <a:t>Redux</a:t>
            </a:r>
            <a:r>
              <a:rPr lang="en-US" baseline="0" dirty="0" smtClean="0"/>
              <a:t> at the bottom of this (excellent </a:t>
            </a:r>
            <a:r>
              <a:rPr lang="en-US" baseline="0" dirty="0" err="1" smtClean="0"/>
              <a:t>Redux</a:t>
            </a:r>
            <a:r>
              <a:rPr lang="en-US" baseline="0" dirty="0" smtClean="0"/>
              <a:t> overview) post: https://</a:t>
            </a:r>
            <a:r>
              <a:rPr lang="en-US" baseline="0" dirty="0" err="1" smtClean="0"/>
              <a:t>medium.com</a:t>
            </a:r>
            <a:r>
              <a:rPr lang="en-US" baseline="0" dirty="0" smtClean="0"/>
              <a:t>/@</a:t>
            </a:r>
            <a:r>
              <a:rPr lang="en-US" baseline="0" dirty="0" err="1" smtClean="0"/>
              <a:t>dan_abramov</a:t>
            </a:r>
            <a:r>
              <a:rPr lang="en-US" baseline="0" dirty="0" smtClean="0"/>
              <a:t>/the-evolution-of-flux-frameworks-6c16ad26bb31</a:t>
            </a:r>
          </a:p>
          <a:p>
            <a:endParaRPr lang="en-US" baseline="0" dirty="0" smtClean="0"/>
          </a:p>
          <a:p>
            <a:r>
              <a:rPr lang="en-US" baseline="0" dirty="0" smtClean="0"/>
              <a:t>In this module we’re going to discuss Facebook’s Flux implementation because it’s popular and battle tested in production on one of the highest traffic sites in the world. It’s also the inspiration for the other implementations that you see here. That said, you might see some things you don’t like about Flux. There’s admittedly some boilerplate and plumbing code necessary, but I will say once you get used to the pattern it’s very easy to understand and extremely scalable.</a:t>
            </a:r>
          </a:p>
          <a:p>
            <a:endParaRPr lang="en-US" baseline="0" dirty="0" smtClean="0"/>
          </a:p>
          <a:p>
            <a:r>
              <a:rPr lang="en-US" baseline="0" dirty="0" smtClean="0"/>
              <a:t>Regardless, the great news is, if you decide Facebook’s Flux isn’t for you, there’s a wide variety of Flux alternatives out there that work well with React. Generally, these Flux alternative are quite similar in philosophy and API, but in many cases require less code to do the same job, often at the expense of either clarity or flexibility.</a:t>
            </a:r>
          </a:p>
          <a:p>
            <a:endParaRPr lang="en-US" baseline="0" dirty="0" smtClean="0"/>
          </a:p>
          <a:p>
            <a:r>
              <a:rPr lang="en-US" baseline="0" dirty="0" smtClean="0"/>
              <a:t>Bottom line, once you learn Facebook’s Flux implementation, you should find it easy to contrast the alternatives above. And given the speed of open source development, you’ll likely find other alternatives not listed here.</a:t>
            </a:r>
          </a:p>
          <a:p>
            <a:endParaRPr lang="en-US" baseline="0" dirty="0" smtClean="0"/>
          </a:p>
          <a:p>
            <a:r>
              <a:rPr lang="en-US" baseline="0" dirty="0" smtClean="0"/>
              <a:t>Here’s a great link that compares these options with </a:t>
            </a:r>
            <a:r>
              <a:rPr lang="en-US" baseline="0" smtClean="0"/>
              <a:t>stats:</a:t>
            </a:r>
            <a:endParaRPr lang="en-US" baseline="0" dirty="0" smtClean="0"/>
          </a:p>
          <a:p>
            <a:endParaRPr lang="en-US" baseline="0" dirty="0" smtClean="0"/>
          </a:p>
          <a:p>
            <a:r>
              <a:rPr lang="en-US" b="1" baseline="0" dirty="0" smtClean="0"/>
              <a:t>My top considerations:</a:t>
            </a:r>
          </a:p>
          <a:p>
            <a:r>
              <a:rPr lang="en-US" baseline="0" dirty="0" smtClean="0"/>
              <a:t>Alt – Most downloads</a:t>
            </a:r>
          </a:p>
          <a:p>
            <a:r>
              <a:rPr lang="en-US" baseline="0" dirty="0" smtClean="0"/>
              <a:t>Reflux – Most stars. </a:t>
            </a:r>
          </a:p>
          <a:p>
            <a:endParaRPr lang="en-US" baseline="0" dirty="0" smtClean="0"/>
          </a:p>
          <a:p>
            <a:r>
              <a:rPr lang="en-US" baseline="0" dirty="0" smtClean="0"/>
              <a:t>Isomorphic options:</a:t>
            </a:r>
          </a:p>
          <a:p>
            <a:pPr marL="228600" indent="-228600">
              <a:buFont typeface="+mj-lt"/>
              <a:buAutoNum type="arabicPeriod"/>
            </a:pPr>
            <a:r>
              <a:rPr lang="en-US" baseline="0" dirty="0" err="1" smtClean="0"/>
              <a:t>Fluxible</a:t>
            </a:r>
            <a:r>
              <a:rPr lang="en-US" baseline="0" dirty="0" smtClean="0"/>
              <a:t> - </a:t>
            </a:r>
          </a:p>
          <a:p>
            <a:pPr marL="228600" indent="-228600">
              <a:buFont typeface="+mj-lt"/>
              <a:buAutoNum type="arabicPeriod"/>
            </a:pPr>
            <a:r>
              <a:rPr lang="en-US" baseline="0" dirty="0" smtClean="0"/>
              <a:t>Flummox – Already on V3, but V4 is the last one since author says </a:t>
            </a:r>
            <a:r>
              <a:rPr lang="en-US" baseline="0" dirty="0" err="1" smtClean="0"/>
              <a:t>Redux</a:t>
            </a:r>
            <a:r>
              <a:rPr lang="en-US" baseline="0" dirty="0" smtClean="0"/>
              <a:t> is the future. No singletons or </a:t>
            </a:r>
            <a:r>
              <a:rPr lang="en-US" baseline="0" dirty="0" err="1" smtClean="0"/>
              <a:t>globals</a:t>
            </a:r>
            <a:r>
              <a:rPr lang="en-US" baseline="0" dirty="0" smtClean="0"/>
              <a:t>. Docs are an isomorphic example. Dispatcher and constants are implementation details. Uses context to pass flux instance down automatically to all components. Supposedly now deprecated in favor of </a:t>
            </a:r>
            <a:r>
              <a:rPr lang="en-US" baseline="0" dirty="0" err="1" smtClean="0"/>
              <a:t>Redux</a:t>
            </a:r>
            <a:r>
              <a:rPr lang="en-US" baseline="0" dirty="0" smtClean="0"/>
              <a:t> per comment on above </a:t>
            </a:r>
            <a:r>
              <a:rPr lang="en-US" baseline="0" dirty="0" err="1" smtClean="0"/>
              <a:t>github</a:t>
            </a:r>
            <a:r>
              <a:rPr lang="en-US" baseline="0" dirty="0" smtClean="0"/>
              <a:t> link.</a:t>
            </a:r>
          </a:p>
          <a:p>
            <a:pPr marL="228600" indent="-228600">
              <a:buFont typeface="+mj-lt"/>
              <a:buAutoNum type="arabicPeriod"/>
            </a:pPr>
            <a:r>
              <a:rPr lang="en-US" baseline="0" dirty="0" err="1" smtClean="0"/>
              <a:t>Redux</a:t>
            </a:r>
            <a:r>
              <a:rPr lang="en-US" baseline="0" dirty="0" smtClean="0"/>
              <a:t> – Hot reloading in Flux. Not yet 1.0. By smart Adam guy who spoke at React conf.</a:t>
            </a:r>
          </a:p>
        </p:txBody>
      </p:sp>
      <p:sp>
        <p:nvSpPr>
          <p:cNvPr id="4" name="Slide Number Placeholder 3"/>
          <p:cNvSpPr>
            <a:spLocks noGrp="1"/>
          </p:cNvSpPr>
          <p:nvPr>
            <p:ph type="sldNum" sz="quarter" idx="10"/>
          </p:nvPr>
        </p:nvSpPr>
        <p:spPr/>
        <p:txBody>
          <a:bodyPr/>
          <a:lstStyle/>
          <a:p>
            <a:fld id="{A712189F-35E1-4DA3-9F12-2244F84E5C30}" type="slidenum">
              <a:rPr lang="en-US" smtClean="0"/>
              <a:t>100</a:t>
            </a:fld>
            <a:endParaRPr lang="en-US"/>
          </a:p>
        </p:txBody>
      </p:sp>
    </p:spTree>
    <p:extLst>
      <p:ext uri="{BB962C8B-B14F-4D97-AF65-F5344CB8AC3E}">
        <p14:creationId xmlns:p14="http://schemas.microsoft.com/office/powerpoint/2010/main" val="1448294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React is not a framework</a:t>
            </a:r>
            <a:r>
              <a:rPr lang="en-US" baseline="0" dirty="0" smtClean="0"/>
              <a:t> meme here</a:t>
            </a:r>
          </a:p>
          <a:p>
            <a:endParaRPr lang="en-US" baseline="0" dirty="0" smtClean="0"/>
          </a:p>
          <a:p>
            <a:r>
              <a:rPr lang="en-US" baseline="0" dirty="0" smtClean="0"/>
              <a:t>Angular is so tired of the comparisons that they’re starting meme’s like this. </a:t>
            </a:r>
          </a:p>
          <a:p>
            <a:endParaRPr lang="en-US" baseline="0" dirty="0" smtClean="0"/>
          </a:p>
          <a:p>
            <a:r>
              <a:rPr lang="en-US" dirty="0" smtClean="0"/>
              <a:t>https://</a:t>
            </a:r>
            <a:r>
              <a:rPr lang="en-US" dirty="0" err="1" smtClean="0"/>
              <a:t>twitter.com</a:t>
            </a:r>
            <a:r>
              <a:rPr lang="en-US" dirty="0" smtClean="0"/>
              <a:t>/</a:t>
            </a:r>
            <a:r>
              <a:rPr lang="en-US" dirty="0" err="1" smtClean="0"/>
              <a:t>jaffathecake</a:t>
            </a:r>
            <a:r>
              <a:rPr lang="en-US" dirty="0" smtClean="0"/>
              <a:t>/status/606064895805792256</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8</a:t>
            </a:fld>
            <a:endParaRPr lang="en-US"/>
          </a:p>
        </p:txBody>
      </p:sp>
    </p:spTree>
    <p:extLst>
      <p:ext uri="{BB962C8B-B14F-4D97-AF65-F5344CB8AC3E}">
        <p14:creationId xmlns:p14="http://schemas.microsoft.com/office/powerpoint/2010/main" val="13013703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built a large client-side application that requires interactions among multiple views and models? As</a:t>
            </a:r>
            <a:r>
              <a:rPr lang="en-US" baseline="0" dirty="0" smtClean="0"/>
              <a:t> applications grow, you may find t</a:t>
            </a:r>
            <a:r>
              <a:rPr lang="en-US" dirty="0" smtClean="0"/>
              <a:t>he traditional MVC pattern devolves</a:t>
            </a:r>
            <a:r>
              <a:rPr lang="en-US" baseline="0" dirty="0" smtClean="0"/>
              <a:t> into </a:t>
            </a:r>
            <a:r>
              <a:rPr lang="en-US" dirty="0" smtClean="0"/>
              <a:t>models and views that end up interacting</a:t>
            </a:r>
            <a:r>
              <a:rPr lang="en-US" baseline="0" dirty="0" smtClean="0"/>
              <a:t> with one another. You may find that you need to pass data between your </a:t>
            </a:r>
            <a:r>
              <a:rPr lang="en-US" baseline="0" dirty="0" err="1" smtClean="0"/>
              <a:t>viewmodels</a:t>
            </a:r>
            <a:r>
              <a:rPr lang="en-US" baseline="0" dirty="0" smtClean="0"/>
              <a:t>. But doing so makes your application difficult to reason about and thus very unpredictable and tricky to debug. </a:t>
            </a:r>
            <a:r>
              <a:rPr lang="en-US" dirty="0" smtClean="0"/>
              <a:t>And</a:t>
            </a:r>
            <a:r>
              <a:rPr lang="en-US" baseline="0" dirty="0" smtClean="0"/>
              <a:t> this leads us to the sales pitch for Flux. Facebook ran into these issues and chose to utilize unidirectional data flows as a solution.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101</a:t>
            </a:fld>
            <a:endParaRPr lang="en-US"/>
          </a:p>
        </p:txBody>
      </p:sp>
    </p:spTree>
    <p:extLst>
      <p:ext uri="{BB962C8B-B14F-4D97-AF65-F5344CB8AC3E}">
        <p14:creationId xmlns:p14="http://schemas.microsoft.com/office/powerpoint/2010/main" val="2005520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Flux implements</a:t>
            </a:r>
            <a:r>
              <a:rPr lang="en-US" baseline="0" dirty="0" smtClean="0"/>
              <a:t> a unidirectional data flow. That sounds complicated, but it really just means data flows in a single direction. This is easier to understand by contrasting unidirectional data flows with two-way binding.</a:t>
            </a:r>
          </a:p>
          <a:p>
            <a:endParaRPr lang="en-US" baseline="0" dirty="0" smtClean="0"/>
          </a:p>
          <a:p>
            <a:r>
              <a:rPr lang="en-US" baseline="0" dirty="0" smtClean="0"/>
              <a:t>If you’ve used Angular, Ember, or Knockout, you’re already familiar with two-way binding. When you change the value of a textbox, the corresponding data behind the scenes is updated immediately. It’s quite handy and simple to understand. </a:t>
            </a:r>
          </a:p>
          <a:p>
            <a:endParaRPr lang="en-US" baseline="0" dirty="0" smtClean="0"/>
          </a:p>
          <a:p>
            <a:r>
              <a:rPr lang="en-US" baseline="0" dirty="0" smtClean="0"/>
              <a:t>In contrast, with Flux an action occurs. A dispatcher notifies any stores that have registered with the dispatcher that an action has occurred. When the store changes, the React component is updated so the user can see the updated UI. When the user interacts with a UI element, a new action occurs and this unidirectional flow starts over. This is called unidirectional because updates flow in one direction from the action ultimately to the view. Unlike two-way binding, the view doesn’t directly update state. Instead, it fires off actions which ultimately update state. </a:t>
            </a:r>
          </a:p>
          <a:p>
            <a:endParaRPr lang="en-US" baseline="0" dirty="0" smtClean="0"/>
          </a:p>
          <a:p>
            <a:r>
              <a:rPr lang="en-US" baseline="0" dirty="0" smtClean="0"/>
              <a:t>Unidirectional data-flows make the application easier to reason about because the results of a given action are easy and predictable to trace. The unidirectional flow does require some extra concepts and code, but at the benefit of clarity, testability, and predictability. So you can think of the tradeoff like this: Two-way binding is simpler conceptually and requires less typing. Unidirectional flows pay off as your application grows because it’s more explicit and makes it easy to update multiple stores when a given action occurs.</a:t>
            </a:r>
          </a:p>
        </p:txBody>
      </p:sp>
      <p:sp>
        <p:nvSpPr>
          <p:cNvPr id="4" name="Slide Number Placeholder 3"/>
          <p:cNvSpPr>
            <a:spLocks noGrp="1"/>
          </p:cNvSpPr>
          <p:nvPr>
            <p:ph type="sldNum" sz="quarter" idx="10"/>
          </p:nvPr>
        </p:nvSpPr>
        <p:spPr/>
        <p:txBody>
          <a:bodyPr/>
          <a:lstStyle/>
          <a:p>
            <a:fld id="{A712189F-35E1-4DA3-9F12-2244F84E5C30}" type="slidenum">
              <a:rPr lang="en-US" smtClean="0"/>
              <a:t>102</a:t>
            </a:fld>
            <a:endParaRPr lang="en-US"/>
          </a:p>
        </p:txBody>
      </p:sp>
    </p:spTree>
    <p:extLst>
      <p:ext uri="{BB962C8B-B14F-4D97-AF65-F5344CB8AC3E}">
        <p14:creationId xmlns:p14="http://schemas.microsoft.com/office/powerpoint/2010/main" val="4673563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a:t>
            </a:r>
            <a:r>
              <a:rPr lang="en-US" baseline="0" dirty="0" smtClean="0"/>
              <a:t> likely familiar with the MVC pattern. The MVC pattern uses models, views, and controllers which interact with one another. React combined with Flux is a very different approach so try to ignore anything you know about MVC. Flux is a totally different way of thinking about data flows. Flux seems complicated at first, but to understand Flux you really just need to learn three new concepts that we saw on the previous slide: Actions, Dispatchers, and stores. </a:t>
            </a:r>
          </a:p>
          <a:p>
            <a:endParaRPr lang="en-US" baseline="0" dirty="0" smtClean="0"/>
          </a:p>
          <a:p>
            <a:r>
              <a:rPr lang="en-US" baseline="0" dirty="0" smtClean="0"/>
              <a:t>Actions describe user interactions that occur in your React components. So for example of an action, the user may click a button.</a:t>
            </a:r>
          </a:p>
          <a:p>
            <a:endParaRPr lang="en-US" baseline="0" dirty="0" smtClean="0"/>
          </a:p>
          <a:p>
            <a:r>
              <a:rPr lang="en-US" baseline="0" dirty="0" smtClean="0"/>
              <a:t>These actions are handled by a centralized dispatcher. The dispatcher is a singleton registry, but that sounds more complicated than it is. It’s really just a centralized list of callbacks. So the dispatcher makes calls to stores. </a:t>
            </a:r>
          </a:p>
          <a:p>
            <a:endParaRPr lang="en-US" baseline="0" dirty="0" smtClean="0"/>
          </a:p>
          <a:p>
            <a:r>
              <a:rPr lang="en-US" baseline="0" dirty="0" smtClean="0"/>
              <a:t>Stores hold your application’s data. And not surprisingly, the data in the stores are updated, your React view reflects the new data. This is a unidirectional flow. In other words, the UI never updates the data directly. Updates to the UI are ultimately rendered because of changes to the store. </a:t>
            </a:r>
          </a:p>
          <a:p>
            <a:endParaRPr lang="en-US" baseline="0" dirty="0" smtClean="0"/>
          </a:p>
          <a:p>
            <a:r>
              <a:rPr lang="en-US" baseline="0" dirty="0" smtClean="0"/>
              <a:t>Now this likely sounds confusing at first. I know it did to me. Let’s look at some charts and see if that helps.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103</a:t>
            </a:fld>
            <a:endParaRPr lang="en-US"/>
          </a:p>
        </p:txBody>
      </p:sp>
    </p:spTree>
    <p:extLst>
      <p:ext uri="{BB962C8B-B14F-4D97-AF65-F5344CB8AC3E}">
        <p14:creationId xmlns:p14="http://schemas.microsoft.com/office/powerpoint/2010/main" val="15259382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Actions</a:t>
            </a:r>
            <a:r>
              <a:rPr lang="en-US" baseline="0" dirty="0" smtClean="0"/>
              <a:t> encapsulate specific events that occur within the application. An action might be </a:t>
            </a:r>
            <a:r>
              <a:rPr lang="en-US" baseline="0" dirty="0" err="1" smtClean="0"/>
              <a:t>SaveUser</a:t>
            </a:r>
            <a:r>
              <a:rPr lang="en-US" baseline="0" dirty="0" smtClean="0"/>
              <a:t>, </a:t>
            </a:r>
            <a:r>
              <a:rPr lang="en-US" baseline="0" dirty="0" err="1" smtClean="0"/>
              <a:t>DeleteItem</a:t>
            </a:r>
            <a:r>
              <a:rPr lang="en-US" baseline="0" dirty="0" smtClean="0"/>
              <a:t>, etc.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dispatcher exposes a method that allows us to trigger a dispatch to the stores, and to include a payload of data, which is called an action.</a:t>
            </a:r>
            <a:endParaRPr lang="en-US" baseline="0" dirty="0" smtClean="0"/>
          </a:p>
          <a:p>
            <a:endParaRPr lang="en-US" baseline="0" dirty="0" smtClean="0"/>
          </a:p>
          <a:p>
            <a:r>
              <a:rPr lang="en-US" baseline="0" dirty="0" smtClean="0"/>
              <a:t>Action creators (dispatcher helper methods) describe all actions that are possible in the application.</a:t>
            </a:r>
          </a:p>
          <a:p>
            <a:endParaRPr lang="en-US" baseline="0" dirty="0" smtClean="0"/>
          </a:p>
          <a:p>
            <a:r>
              <a:rPr lang="en-US" baseline="0" dirty="0" smtClean="0"/>
              <a:t>Actions are typically triggered in two places: </a:t>
            </a:r>
          </a:p>
          <a:p>
            <a:endParaRPr lang="en-US" baseline="0" dirty="0" smtClean="0"/>
          </a:p>
          <a:p>
            <a:r>
              <a:rPr lang="en-US" baseline="0" dirty="0" smtClean="0"/>
              <a:t>First, when a user interacts with the user interface, the view will call the appropriate action. Typically, action creator functions are grouped together in files that have related actions. For example, a </a:t>
            </a:r>
            <a:r>
              <a:rPr lang="en-US" baseline="0" dirty="0" err="1" smtClean="0"/>
              <a:t>PluralsightCourse</a:t>
            </a:r>
            <a:r>
              <a:rPr lang="en-US" baseline="0" dirty="0" smtClean="0"/>
              <a:t> Actions file would contain a list of action creators related to Pluralsight courses like </a:t>
            </a:r>
            <a:r>
              <a:rPr lang="en-US" baseline="0" dirty="0" err="1" smtClean="0"/>
              <a:t>createCourse</a:t>
            </a:r>
            <a:r>
              <a:rPr lang="en-US" baseline="0" dirty="0" smtClean="0"/>
              <a:t>, </a:t>
            </a:r>
            <a:r>
              <a:rPr lang="en-US" baseline="0" dirty="0" err="1" smtClean="0"/>
              <a:t>RateCourse</a:t>
            </a:r>
            <a:r>
              <a:rPr lang="en-US" baseline="0" dirty="0" smtClean="0"/>
              <a:t>, etc. Action creator methods add a type that is stored in a constants file. This type is used by the dispatcher to properly handle the action and pass updates to related stores.</a:t>
            </a:r>
          </a:p>
          <a:p>
            <a:endParaRPr lang="en-US" baseline="0" dirty="0" smtClean="0"/>
          </a:p>
          <a:p>
            <a:r>
              <a:rPr lang="en-US" dirty="0" smtClean="0"/>
              <a:t>The second place actions</a:t>
            </a:r>
            <a:r>
              <a:rPr lang="en-US" baseline="0" dirty="0" smtClean="0"/>
              <a:t> are triggered is from the server, such as on page load or when errors occur during calls to the server.</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104</a:t>
            </a:fld>
            <a:endParaRPr lang="en-US"/>
          </a:p>
        </p:txBody>
      </p:sp>
    </p:spTree>
    <p:extLst>
      <p:ext uri="{BB962C8B-B14F-4D97-AF65-F5344CB8AC3E}">
        <p14:creationId xmlns:p14="http://schemas.microsoft.com/office/powerpoint/2010/main" val="1267798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Action</a:t>
            </a:r>
            <a:r>
              <a:rPr lang="en-US" baseline="0" dirty="0" smtClean="0"/>
              <a:t> payloads have a common structure of a type and data. </a:t>
            </a:r>
          </a:p>
          <a:p>
            <a:endParaRPr lang="en-US" baseline="0" dirty="0" smtClean="0"/>
          </a:p>
          <a:p>
            <a:r>
              <a:rPr lang="en-US" baseline="0" dirty="0" smtClean="0"/>
              <a:t>So this is an example of an action that occurs when a user is saved. As you can see, it has a type of USER_SAVED and it returns data consisting of the user first and last name. So action payload sounds complicated, but it’s really just this simple structure. Of course, the data will vary depending on the action, but every action payload has a type and data.</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105</a:t>
            </a:fld>
            <a:endParaRPr lang="en-US"/>
          </a:p>
        </p:txBody>
      </p:sp>
    </p:spTree>
    <p:extLst>
      <p:ext uri="{BB962C8B-B14F-4D97-AF65-F5344CB8AC3E}">
        <p14:creationId xmlns:p14="http://schemas.microsoft.com/office/powerpoint/2010/main" val="8080694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All data flows through the dispatcher as a central hub. </a:t>
            </a:r>
            <a:r>
              <a:rPr lang="en-US" dirty="0" smtClean="0"/>
              <a:t>The dispatcher is a singleton, so there is only one</a:t>
            </a:r>
            <a:r>
              <a:rPr lang="en-US" baseline="0" dirty="0" smtClean="0"/>
              <a:t> dispatcher per app. </a:t>
            </a:r>
          </a:p>
          <a:p>
            <a:endParaRPr lang="en-US" baseline="0" dirty="0" smtClean="0"/>
          </a:p>
          <a:p>
            <a:r>
              <a:rPr lang="en-US" baseline="0" dirty="0" smtClean="0"/>
              <a:t>The dispatcher, not surprisingly, dispatches things. What does it dispatch? Actions. Stores register with the dispatcher so that they can be notified when data changes. So the dispatcher simply holds a list of callbacks.</a:t>
            </a:r>
          </a:p>
          <a:p>
            <a:endParaRPr lang="en-US" baseline="0" dirty="0" smtClean="0"/>
          </a:p>
          <a:p>
            <a:r>
              <a:rPr lang="en-US" baseline="0" dirty="0" smtClean="0"/>
              <a:t>The dispatcher invokes the callbacks that have been registered with it and broadcasts the payload that it receives from the action. This effectively dispatches the actions to the relevant stores. This centralized dispatcher design creates a single point where multiple stores can request updates when a given action happens. This makes the application's data flow predictable. Each action updates specific stores based on the callbacks that are registered with the dispatcher.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basically, the dispatcher distributes actions to the stores. The dispatcher exists to help get messages from views to stores. Your views will respond to a different kind of event.</a:t>
            </a:r>
          </a:p>
        </p:txBody>
      </p:sp>
      <p:sp>
        <p:nvSpPr>
          <p:cNvPr id="4" name="Slide Number Placeholder 3"/>
          <p:cNvSpPr>
            <a:spLocks noGrp="1"/>
          </p:cNvSpPr>
          <p:nvPr>
            <p:ph type="sldNum" sz="quarter" idx="10"/>
          </p:nvPr>
        </p:nvSpPr>
        <p:spPr/>
        <p:txBody>
          <a:bodyPr/>
          <a:lstStyle/>
          <a:p>
            <a:fld id="{A712189F-35E1-4DA3-9F12-2244F84E5C30}" type="slidenum">
              <a:rPr lang="en-US" smtClean="0"/>
              <a:t>106</a:t>
            </a:fld>
            <a:endParaRPr lang="en-US"/>
          </a:p>
        </p:txBody>
      </p:sp>
    </p:spTree>
    <p:extLst>
      <p:ext uri="{BB962C8B-B14F-4D97-AF65-F5344CB8AC3E}">
        <p14:creationId xmlns:p14="http://schemas.microsoft.com/office/powerpoint/2010/main" val="10997568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we’re discussing dispatchers,</a:t>
            </a:r>
            <a:r>
              <a:rPr lang="en-US" baseline="0" dirty="0" smtClean="0"/>
              <a:t> I should also mention constants. </a:t>
            </a:r>
            <a:r>
              <a:rPr lang="en-US" dirty="0" smtClean="0"/>
              <a:t>With Flux,</a:t>
            </a:r>
            <a:r>
              <a:rPr lang="en-US" baseline="0" dirty="0" smtClean="0"/>
              <a:t> it’s helpful to create a constants file. This file helps keep things organized by defining constants that are used throughout the system in a centralized place. </a:t>
            </a:r>
          </a:p>
          <a:p>
            <a:endParaRPr lang="en-US" baseline="0" dirty="0" smtClean="0"/>
          </a:p>
          <a:p>
            <a:r>
              <a:rPr lang="en-US" baseline="0" dirty="0" smtClean="0"/>
              <a:t>As you’ll see, It also serves as a handy high level view of all the things the app actually does.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107</a:t>
            </a:fld>
            <a:endParaRPr lang="en-US"/>
          </a:p>
        </p:txBody>
      </p:sp>
    </p:spTree>
    <p:extLst>
      <p:ext uri="{BB962C8B-B14F-4D97-AF65-F5344CB8AC3E}">
        <p14:creationId xmlns:p14="http://schemas.microsoft.com/office/powerpoint/2010/main" val="13968619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Stores are the place where our application’s data is stored. Stores hold application state, logic, and data retrieval methods.</a:t>
            </a:r>
          </a:p>
          <a:p>
            <a:endParaRPr lang="en-US" baseline="0" dirty="0" smtClean="0"/>
          </a:p>
          <a:p>
            <a:r>
              <a:rPr lang="en-US" baseline="0" dirty="0" smtClean="0"/>
              <a:t>However, a store isn’t a model like you’d think about in traditional MVC. Instead, a store contains models.  This will make more sense in a moment when we look at an actual example of a store.</a:t>
            </a:r>
          </a:p>
          <a:p>
            <a:endParaRPr lang="en-US" baseline="0" dirty="0" smtClean="0"/>
          </a:p>
          <a:p>
            <a:r>
              <a:rPr lang="en-US" baseline="0" dirty="0" smtClean="0"/>
              <a:t>Your application can have a single store, but as your app gets larger, you may find it useful to create multiple stores. This helps keep related data grouped together in well named stores. And since Flux has a unidirectional data flow using a centralized dispatcher, you can rest assured that the proper stores will be updated for each event that occurs in your user interface.</a:t>
            </a:r>
          </a:p>
          <a:p>
            <a:endParaRPr lang="en-US" baseline="0" dirty="0" smtClean="0"/>
          </a:p>
          <a:p>
            <a:r>
              <a:rPr lang="en-US" baseline="0" dirty="0" smtClean="0"/>
              <a:t>Stores get updated because they have callbacks that are registered with the dispatcher. Remember, the Flux dispatcher keeps track of all the stores that would like to be notified when an action occurs in your application. Only your stores are allowed to register dispatcher callbacks! Your React components  should never call </a:t>
            </a:r>
            <a:r>
              <a:rPr lang="en-US" baseline="0" dirty="0" err="1" smtClean="0"/>
              <a:t>AppDispatcher.register</a:t>
            </a:r>
            <a:r>
              <a:rPr lang="en-US" baseline="0" dirty="0" smtClean="0"/>
              <a:t>. </a:t>
            </a:r>
          </a:p>
          <a:p>
            <a:endParaRPr lang="en-US" baseline="0" dirty="0" smtClean="0"/>
          </a:p>
          <a:p>
            <a:r>
              <a:rPr lang="en-US" sz="1200" b="0" i="0" kern="1200" dirty="0" smtClean="0">
                <a:solidFill>
                  <a:schemeClr val="tx1"/>
                </a:solidFill>
                <a:effectLst/>
                <a:latin typeface="+mn-lt"/>
                <a:ea typeface="+mn-ea"/>
                <a:cs typeface="+mn-cs"/>
              </a:rPr>
              <a:t>Finally, as</a:t>
            </a:r>
            <a:r>
              <a:rPr lang="en-US" sz="1200" b="0" i="0" kern="1200" baseline="0" dirty="0" smtClean="0">
                <a:solidFill>
                  <a:schemeClr val="tx1"/>
                </a:solidFill>
                <a:effectLst/>
                <a:latin typeface="+mn-lt"/>
                <a:ea typeface="+mn-ea"/>
                <a:cs typeface="+mn-cs"/>
              </a:rPr>
              <a:t> you’ll see, Flux stores are extended </a:t>
            </a:r>
            <a:r>
              <a:rPr lang="en-US" sz="1200" b="0" i="0" kern="1200" dirty="0" smtClean="0">
                <a:solidFill>
                  <a:schemeClr val="tx1"/>
                </a:solidFill>
                <a:effectLst/>
                <a:latin typeface="+mn-lt"/>
                <a:ea typeface="+mn-ea"/>
                <a:cs typeface="+mn-cs"/>
              </a:rPr>
              <a:t>with Node’s </a:t>
            </a:r>
            <a:r>
              <a:rPr lang="en-US" sz="1200" b="1" i="0" kern="1200" dirty="0" err="1" smtClean="0">
                <a:solidFill>
                  <a:schemeClr val="tx1"/>
                </a:solidFill>
                <a:effectLst/>
                <a:latin typeface="+mn-lt"/>
                <a:ea typeface="+mn-ea"/>
                <a:cs typeface="+mn-cs"/>
              </a:rPr>
              <a:t>EventEmitter</a:t>
            </a:r>
            <a:r>
              <a:rPr lang="en-US" sz="1200" b="0" i="0" kern="1200" dirty="0" smtClean="0">
                <a:solidFill>
                  <a:schemeClr val="tx1"/>
                </a:solidFill>
                <a:effectLst/>
                <a:latin typeface="+mn-lt"/>
                <a:ea typeface="+mn-ea"/>
                <a:cs typeface="+mn-cs"/>
              </a:rPr>
              <a:t>. This allows our stores to both listen</a:t>
            </a:r>
            <a:r>
              <a:rPr lang="en-US" sz="1200" b="0" i="0" kern="1200" baseline="0" dirty="0" smtClean="0">
                <a:solidFill>
                  <a:schemeClr val="tx1"/>
                </a:solidFill>
                <a:effectLst/>
                <a:latin typeface="+mn-lt"/>
                <a:ea typeface="+mn-ea"/>
                <a:cs typeface="+mn-cs"/>
              </a:rPr>
              <a:t> to and </a:t>
            </a:r>
            <a:r>
              <a:rPr lang="en-US" sz="1200" b="0" i="0" kern="1200" dirty="0" smtClean="0">
                <a:solidFill>
                  <a:schemeClr val="tx1"/>
                </a:solidFill>
                <a:effectLst/>
                <a:latin typeface="+mn-lt"/>
                <a:ea typeface="+mn-ea"/>
                <a:cs typeface="+mn-cs"/>
              </a:rPr>
              <a:t>broadcast events. It also allows our React components to update based upon those events. Our React</a:t>
            </a:r>
            <a:r>
              <a:rPr lang="en-US" sz="1200" b="0" i="0" kern="1200" baseline="0" dirty="0" smtClean="0">
                <a:solidFill>
                  <a:schemeClr val="tx1"/>
                </a:solidFill>
                <a:effectLst/>
                <a:latin typeface="+mn-lt"/>
                <a:ea typeface="+mn-ea"/>
                <a:cs typeface="+mn-cs"/>
              </a:rPr>
              <a:t> components </a:t>
            </a:r>
            <a:r>
              <a:rPr lang="en-US" sz="1200" b="0" i="0" kern="1200" dirty="0" smtClean="0">
                <a:solidFill>
                  <a:schemeClr val="tx1"/>
                </a:solidFill>
                <a:effectLst/>
                <a:latin typeface="+mn-lt"/>
                <a:ea typeface="+mn-ea"/>
                <a:cs typeface="+mn-cs"/>
              </a:rPr>
              <a:t>listen to our Stores.</a:t>
            </a:r>
            <a:r>
              <a:rPr lang="en-US" sz="1200" b="0" i="0" kern="1200" baseline="0" dirty="0" smtClean="0">
                <a:solidFill>
                  <a:schemeClr val="tx1"/>
                </a:solidFill>
                <a:effectLst/>
                <a:latin typeface="+mn-lt"/>
                <a:ea typeface="+mn-ea"/>
                <a:cs typeface="+mn-cs"/>
              </a:rPr>
              <a:t> Stores emit changes using Node’s </a:t>
            </a:r>
            <a:r>
              <a:rPr lang="en-US" sz="1200" b="0" i="0" kern="1200" baseline="0" dirty="0" err="1" smtClean="0">
                <a:solidFill>
                  <a:schemeClr val="tx1"/>
                </a:solidFill>
                <a:effectLst/>
                <a:latin typeface="+mn-lt"/>
                <a:ea typeface="+mn-ea"/>
                <a:cs typeface="+mn-cs"/>
              </a:rPr>
              <a:t>EventEmitter</a:t>
            </a:r>
            <a:r>
              <a:rPr lang="en-US" sz="1200" b="0" i="0" kern="1200" baseline="0" dirty="0" smtClean="0">
                <a:solidFill>
                  <a:schemeClr val="tx1"/>
                </a:solidFill>
                <a:effectLst/>
                <a:latin typeface="+mn-lt"/>
                <a:ea typeface="+mn-ea"/>
                <a:cs typeface="+mn-cs"/>
              </a:rPr>
              <a:t> so This is how </a:t>
            </a:r>
            <a:r>
              <a:rPr lang="en-US" sz="1200" b="0" i="0" kern="1200" dirty="0" smtClean="0">
                <a:solidFill>
                  <a:schemeClr val="tx1"/>
                </a:solidFill>
                <a:effectLst/>
                <a:latin typeface="+mn-lt"/>
                <a:ea typeface="+mn-ea"/>
                <a:cs typeface="+mn-cs"/>
              </a:rPr>
              <a:t>our React</a:t>
            </a:r>
            <a:r>
              <a:rPr lang="en-US" sz="1200" b="0" i="0" kern="1200" baseline="0" dirty="0" smtClean="0">
                <a:solidFill>
                  <a:schemeClr val="tx1"/>
                </a:solidFill>
                <a:effectLst/>
                <a:latin typeface="+mn-lt"/>
                <a:ea typeface="+mn-ea"/>
                <a:cs typeface="+mn-cs"/>
              </a:rPr>
              <a:t> components find out </a:t>
            </a:r>
            <a:r>
              <a:rPr lang="en-US" sz="1200" b="0" i="0" kern="1200" dirty="0" smtClean="0">
                <a:solidFill>
                  <a:schemeClr val="tx1"/>
                </a:solidFill>
                <a:effectLst/>
                <a:latin typeface="+mn-lt"/>
                <a:ea typeface="+mn-ea"/>
                <a:cs typeface="+mn-cs"/>
              </a:rPr>
              <a:t>that our application state has changed. So the react</a:t>
            </a:r>
            <a:r>
              <a:rPr lang="en-US" sz="1200" b="0" i="0" kern="1200" baseline="0" dirty="0" smtClean="0">
                <a:solidFill>
                  <a:schemeClr val="tx1"/>
                </a:solidFill>
                <a:effectLst/>
                <a:latin typeface="+mn-lt"/>
                <a:ea typeface="+mn-ea"/>
                <a:cs typeface="+mn-cs"/>
              </a:rPr>
              <a:t> components that use a store’s data are redrawn when the state changes.</a:t>
            </a:r>
          </a:p>
          <a:p>
            <a:endParaRPr lang="en-US" sz="1200" b="0" i="0" kern="1200" baseline="0" dirty="0" smtClean="0">
              <a:solidFill>
                <a:schemeClr val="tx1"/>
              </a:solidFill>
              <a:effectLst/>
              <a:latin typeface="+mn-lt"/>
              <a:ea typeface="+mn-ea"/>
              <a:cs typeface="+mn-cs"/>
            </a:endParaRPr>
          </a:p>
          <a:p>
            <a:r>
              <a:rPr lang="en-US" dirty="0" smtClean="0"/>
              <a:t>In summary, stores are just what they sounds like: A centralized place where the application’s state</a:t>
            </a:r>
            <a:r>
              <a:rPr lang="en-US" baseline="0" dirty="0" smtClean="0"/>
              <a:t> and logic </a:t>
            </a:r>
            <a:r>
              <a:rPr lang="en-US" dirty="0" smtClean="0"/>
              <a:t>is stored. Stores have no direct setter methods. Instead, they only accept updates via callbacks that are registered with the dispatcher. So these callbacks say “Hey dispatcher,</a:t>
            </a:r>
            <a:r>
              <a:rPr lang="en-US" baseline="0" dirty="0" smtClean="0"/>
              <a:t> when something changes, let me know about it”. </a:t>
            </a:r>
            <a:r>
              <a:rPr lang="en-US" sz="1200" b="0" i="0" kern="1200" dirty="0" smtClean="0">
                <a:solidFill>
                  <a:schemeClr val="tx1"/>
                </a:solidFill>
                <a:effectLst/>
                <a:latin typeface="+mn-lt"/>
                <a:ea typeface="+mn-ea"/>
                <a:cs typeface="+mn-cs"/>
              </a:rPr>
              <a:t>And this is a key concept: The store is the only thing in your application that knows how to update data. </a:t>
            </a:r>
            <a:r>
              <a:rPr lang="en-US" sz="1200" b="1" i="0" kern="1200" dirty="0" smtClean="0">
                <a:solidFill>
                  <a:schemeClr val="tx1"/>
                </a:solidFill>
                <a:effectLst/>
                <a:latin typeface="+mn-lt"/>
                <a:ea typeface="+mn-ea"/>
                <a:cs typeface="+mn-cs"/>
              </a:rPr>
              <a:t>This is the most important part of Flux.</a:t>
            </a:r>
            <a:r>
              <a:rPr lang="en-US" sz="1200" b="0" i="0" kern="1200" dirty="0" smtClean="0">
                <a:solidFill>
                  <a:schemeClr val="tx1"/>
                </a:solidFill>
                <a:effectLst/>
                <a:latin typeface="+mn-lt"/>
                <a:ea typeface="+mn-ea"/>
                <a:cs typeface="+mn-cs"/>
              </a:rPr>
              <a:t> The event we dispatched doesn't know how to add or remove items. Only the store knows how.</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Finally, an </a:t>
            </a:r>
            <a:r>
              <a:rPr lang="en-US" baseline="0" dirty="0" smtClean="0"/>
              <a:t>app can have one store, or if you find it helpful, you can create multiple stores that are specific to a given domain or portion of the app. So, for example, if you build an app that sells cars, you might have a </a:t>
            </a:r>
            <a:r>
              <a:rPr lang="en-US" baseline="0" dirty="0" err="1" smtClean="0"/>
              <a:t>carStore</a:t>
            </a:r>
            <a:r>
              <a:rPr lang="en-US" baseline="0" dirty="0" smtClean="0"/>
              <a:t>, a dealership store, a salesman store, etc. </a:t>
            </a:r>
            <a:r>
              <a:rPr lang="en-US" dirty="0" smtClean="0"/>
              <a:t>If two stores do somehow relate with one another, the dispatcher manages that relationship and keeps the two stores from calling each other directly. Again, this makes the application data flow highly predictable and easy to trace and test.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stores are updated, they must emit a change event so that the relevant React components know that a change to a store has occurred.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NOTE: need to choose between these</a:t>
            </a:r>
            <a:r>
              <a:rPr lang="en-US" baseline="0" dirty="0" smtClean="0"/>
              <a:t> 3 styles of creating a stores and dispatchers by “extending” Node’s </a:t>
            </a:r>
            <a:r>
              <a:rPr lang="en-US" baseline="0" dirty="0" err="1" smtClean="0"/>
              <a:t>EventEmitter</a:t>
            </a:r>
            <a:r>
              <a:rPr lang="en-US" dirty="0" smtClean="0"/>
              <a:t>:</a:t>
            </a:r>
          </a:p>
          <a:p>
            <a:r>
              <a:rPr lang="en-US" dirty="0" smtClean="0"/>
              <a:t>1. </a:t>
            </a:r>
            <a:r>
              <a:rPr lang="en-US" sz="1200" kern="1200" dirty="0" err="1" smtClean="0">
                <a:solidFill>
                  <a:schemeClr val="tx1"/>
                </a:solidFill>
                <a:effectLst/>
                <a:latin typeface="+mn-lt"/>
                <a:ea typeface="+mn-ea"/>
                <a:cs typeface="+mn-cs"/>
              </a:rPr>
              <a:t>var</a:t>
            </a:r>
            <a:r>
              <a:rPr lang="en-US" dirty="0" smtClean="0"/>
              <a:t> merge </a:t>
            </a:r>
            <a:r>
              <a:rPr lang="en-US" sz="1200"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require('react/lib/merge'); </a:t>
            </a:r>
            <a:r>
              <a:rPr lang="en-US" sz="1200" kern="1200" baseline="0" dirty="0" smtClean="0">
                <a:solidFill>
                  <a:schemeClr val="tx1"/>
                </a:solidFill>
                <a:effectLst/>
                <a:latin typeface="+mn-lt"/>
                <a:ea typeface="+mn-ea"/>
                <a:cs typeface="+mn-cs"/>
              </a:rPr>
              <a:t> see </a:t>
            </a:r>
            <a:r>
              <a:rPr lang="en-US" baseline="0" dirty="0" smtClean="0"/>
              <a:t>scotch.io/tutorials/getting-to-know-flux-the-react-</a:t>
            </a:r>
            <a:r>
              <a:rPr lang="en-US" baseline="0" dirty="0" err="1" smtClean="0"/>
              <a:t>js</a:t>
            </a:r>
            <a:r>
              <a:rPr lang="en-US" baseline="0" dirty="0" smtClean="0"/>
              <a:t>-architecture </a:t>
            </a:r>
          </a:p>
          <a:p>
            <a:r>
              <a:rPr lang="en-US" baseline="0" dirty="0" smtClean="0"/>
              <a:t>2. his style which uses object-assign: generator-flux-react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108</a:t>
            </a:fld>
            <a:endParaRPr lang="en-US"/>
          </a:p>
        </p:txBody>
      </p:sp>
    </p:spTree>
    <p:extLst>
      <p:ext uri="{BB962C8B-B14F-4D97-AF65-F5344CB8AC3E}">
        <p14:creationId xmlns:p14="http://schemas.microsoft.com/office/powerpoint/2010/main" val="5280965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You’ll notice that when we implement multiple stores there’s a common shape to the store structure. These functions</a:t>
            </a:r>
            <a:r>
              <a:rPr lang="en-US" baseline="0" dirty="0" smtClean="0"/>
              <a:t> are the core interface that you always implement. </a:t>
            </a:r>
          </a:p>
          <a:p>
            <a:endParaRPr lang="en-US" baseline="0" dirty="0" smtClean="0"/>
          </a:p>
          <a:p>
            <a:r>
              <a:rPr lang="en-US" baseline="0" dirty="0" smtClean="0"/>
              <a:t>You extend </a:t>
            </a:r>
            <a:r>
              <a:rPr lang="en-US" baseline="0" dirty="0" err="1" smtClean="0"/>
              <a:t>eventEmitter</a:t>
            </a:r>
            <a:r>
              <a:rPr lang="en-US" baseline="0" dirty="0" smtClean="0"/>
              <a:t> so that your store can emit events to tell your React components that data has changed.</a:t>
            </a:r>
          </a:p>
          <a:p>
            <a:endParaRPr lang="en-US" baseline="0" dirty="0" smtClean="0"/>
          </a:p>
          <a:p>
            <a:r>
              <a:rPr lang="en-US" baseline="0" dirty="0" smtClean="0"/>
              <a:t>You expose a methods for adding and removing </a:t>
            </a:r>
            <a:r>
              <a:rPr lang="en-US" baseline="0" dirty="0" err="1" smtClean="0"/>
              <a:t>changeListeners</a:t>
            </a:r>
            <a:r>
              <a:rPr lang="en-US" baseline="0" dirty="0" smtClean="0"/>
              <a:t>. This let’s you easily say “I want this React component to know when this store changes”.</a:t>
            </a:r>
          </a:p>
          <a:p>
            <a:endParaRPr lang="en-US" baseline="0" dirty="0" smtClean="0"/>
          </a:p>
          <a:p>
            <a:r>
              <a:rPr lang="en-US" baseline="0" dirty="0" smtClean="0"/>
              <a:t>And finally, you need a method to actually emit the change.</a:t>
            </a:r>
          </a:p>
          <a:p>
            <a:endParaRPr lang="en-US" baseline="0" dirty="0" smtClean="0"/>
          </a:p>
          <a:p>
            <a:r>
              <a:rPr lang="en-US" baseline="0" dirty="0" smtClean="0"/>
              <a:t>Of course, if you want to avoid this duplication, you can use your choice of design patterns to refactor it out, but for simplicity we’ll leave these in each of the stores that we implement in our example application.</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109</a:t>
            </a:fld>
            <a:endParaRPr lang="en-US"/>
          </a:p>
        </p:txBody>
      </p:sp>
    </p:spTree>
    <p:extLst>
      <p:ext uri="{BB962C8B-B14F-4D97-AF65-F5344CB8AC3E}">
        <p14:creationId xmlns:p14="http://schemas.microsoft.com/office/powerpoint/2010/main" val="4673817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remember, there</a:t>
            </a:r>
            <a:r>
              <a:rPr lang="en-US" baseline="0" dirty="0" smtClean="0"/>
              <a:t> may be multiple stores in a complex application. For example, you may decide to store your user, address, and product data in separate stores. And this is a great example of where unidirectional data flows in Flux really shine. In this case, the dispatcher will still send the payload to all three of the stores so that they’re aware of any actions that have occurred which might update the store’s data. And remember, the dispatcher always dispatches the same payload. The payload has a type and data. The type tells the store what action just occurred so that it can respond accordingly.</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110</a:t>
            </a:fld>
            <a:endParaRPr lang="en-US"/>
          </a:p>
        </p:txBody>
      </p:sp>
    </p:spTree>
    <p:extLst>
      <p:ext uri="{BB962C8B-B14F-4D97-AF65-F5344CB8AC3E}">
        <p14:creationId xmlns:p14="http://schemas.microsoft.com/office/powerpoint/2010/main" val="1426402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you’ll see in this course, React and Flux offer a number of interesting innovations</a:t>
            </a:r>
            <a:r>
              <a:rPr lang="en-US" baseline="0" dirty="0" smtClean="0"/>
              <a:t> including</a:t>
            </a:r>
          </a:p>
          <a:p>
            <a:endParaRPr lang="en-US" baseline="0" dirty="0" smtClean="0"/>
          </a:p>
          <a:p>
            <a:r>
              <a:rPr lang="en-US" baseline="0" dirty="0" smtClean="0"/>
              <a:t>JSX, which involves writing your markup in JavaScript.</a:t>
            </a:r>
          </a:p>
          <a:p>
            <a:endParaRPr lang="en-US" baseline="0" dirty="0" smtClean="0"/>
          </a:p>
          <a:p>
            <a:r>
              <a:rPr lang="en-US" baseline="0" dirty="0" smtClean="0"/>
              <a:t>Virtual DOM – Which enhances performance and efficiency by minimizing expensive updates to the DOM.</a:t>
            </a:r>
          </a:p>
          <a:p>
            <a:endParaRPr lang="en-US" baseline="0" dirty="0" smtClean="0"/>
          </a:p>
          <a:p>
            <a:r>
              <a:rPr lang="en-US" baseline="0" dirty="0" smtClean="0"/>
              <a:t>Isomorphic Rendering – Which allows you to render your React components on both the client and the server</a:t>
            </a:r>
          </a:p>
          <a:p>
            <a:endParaRPr lang="en-US" baseline="0" dirty="0" smtClean="0"/>
          </a:p>
          <a:p>
            <a:r>
              <a:rPr lang="en-US" baseline="0" dirty="0" smtClean="0"/>
              <a:t>And Unidirectional Data flows which makes your application easier to reason about by handling all data flows in a predictable flow by using a centralized dispatcher.</a:t>
            </a:r>
          </a:p>
          <a:p>
            <a:endParaRPr lang="en-US" baseline="0" dirty="0" smtClean="0"/>
          </a:p>
          <a:p>
            <a:r>
              <a:rPr lang="en-US" dirty="0" smtClean="0"/>
              <a:t>Now to clarify, I’m not claiming that React and</a:t>
            </a:r>
            <a:r>
              <a:rPr lang="en-US" baseline="0" dirty="0" smtClean="0"/>
              <a:t> Flux are the first libraries to utilize all these patterns and technologies, but React and Flux are the first libraries to rich critical mass and help bring these approaches to the forefront.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12</a:t>
            </a:fld>
            <a:endParaRPr lang="en-US"/>
          </a:p>
        </p:txBody>
      </p:sp>
    </p:spTree>
    <p:extLst>
      <p:ext uri="{BB962C8B-B14F-4D97-AF65-F5344CB8AC3E}">
        <p14:creationId xmlns:p14="http://schemas.microsoft.com/office/powerpoint/2010/main" val="12969272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earlier, </a:t>
            </a:r>
            <a:r>
              <a:rPr lang="en-US" dirty="0" smtClean="0"/>
              <a:t>the Flux pattern admittedly requires extra</a:t>
            </a:r>
            <a:r>
              <a:rPr lang="en-US" baseline="0" dirty="0" smtClean="0"/>
              <a:t> code. You have to register callbacks with the dispatcher which is certainly a bit of extra work. But as your application grows, this explicit one way data flow is really helpful. </a:t>
            </a:r>
          </a:p>
          <a:p>
            <a:endParaRPr lang="en-US" baseline="0" dirty="0" smtClean="0"/>
          </a:p>
          <a:p>
            <a:r>
              <a:rPr lang="en-US" baseline="0" dirty="0" smtClean="0"/>
              <a:t>&lt;read quote&gt;</a:t>
            </a:r>
          </a:p>
          <a:p>
            <a:endParaRPr lang="en-US" baseline="0" dirty="0" smtClean="0"/>
          </a:p>
          <a:p>
            <a:r>
              <a:rPr lang="en-US" baseline="0" dirty="0" smtClean="0"/>
              <a:t>This quote is a reference to the </a:t>
            </a:r>
            <a:r>
              <a:rPr lang="en-US" baseline="0" dirty="0" err="1" smtClean="0"/>
              <a:t>waitFor</a:t>
            </a:r>
            <a:r>
              <a:rPr lang="en-US" baseline="0" dirty="0" smtClean="0"/>
              <a:t> API that is part of Flux. This API allows you to specify the order that your stores are updated for a given action. This is useful when there are dependencies between your stores.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111</a:t>
            </a:fld>
            <a:endParaRPr lang="en-US"/>
          </a:p>
        </p:txBody>
      </p:sp>
    </p:spTree>
    <p:extLst>
      <p:ext uri="{BB962C8B-B14F-4D97-AF65-F5344CB8AC3E}">
        <p14:creationId xmlns:p14="http://schemas.microsoft.com/office/powerpoint/2010/main" val="84614863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baseline="0" dirty="0" smtClean="0"/>
              <a:t>https://</a:t>
            </a:r>
            <a:r>
              <a:rPr lang="en-US" baseline="0" dirty="0" err="1" smtClean="0"/>
              <a:t>groups.google.com</a:t>
            </a:r>
            <a:r>
              <a:rPr lang="en-US" baseline="0" dirty="0" smtClean="0"/>
              <a:t>/forum/#!topic/</a:t>
            </a:r>
            <a:r>
              <a:rPr lang="en-US" baseline="0" dirty="0" err="1" smtClean="0"/>
              <a:t>reactjs</a:t>
            </a:r>
            <a:r>
              <a:rPr lang="en-US" baseline="0" dirty="0" smtClean="0"/>
              <a:t>/jBPHH4Q-8Sc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112</a:t>
            </a:fld>
            <a:endParaRPr lang="en-US"/>
          </a:p>
        </p:txBody>
      </p:sp>
    </p:spTree>
    <p:extLst>
      <p:ext uri="{BB962C8B-B14F-4D97-AF65-F5344CB8AC3E}">
        <p14:creationId xmlns:p14="http://schemas.microsoft.com/office/powerpoint/2010/main" val="16250470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discussed the</a:t>
            </a:r>
            <a:r>
              <a:rPr lang="en-US" baseline="0" dirty="0" smtClean="0"/>
              <a:t> concept of controller views a bit in the React module, but I want to mention it again here because it has implications when working with Flux as well. </a:t>
            </a:r>
          </a:p>
          <a:p>
            <a:endParaRPr lang="en-US" baseline="0" dirty="0" smtClean="0"/>
          </a:p>
          <a:p>
            <a:r>
              <a:rPr lang="en-US" dirty="0" smtClean="0"/>
              <a:t>React has the concept of a controller view. This is the </a:t>
            </a:r>
            <a:r>
              <a:rPr lang="en-US" b="1" dirty="0" smtClean="0"/>
              <a:t>top level component </a:t>
            </a:r>
            <a:r>
              <a:rPr lang="en-US" dirty="0" smtClean="0"/>
              <a:t>that often</a:t>
            </a:r>
            <a:r>
              <a:rPr lang="en-US" baseline="0" dirty="0" smtClean="0"/>
              <a:t> ends up composing child components. </a:t>
            </a:r>
            <a:r>
              <a:rPr lang="en-US" dirty="0" smtClean="0"/>
              <a:t>At first I found</a:t>
            </a:r>
            <a:r>
              <a:rPr lang="en-US" baseline="0" dirty="0" smtClean="0"/>
              <a:t> this jargon confusing. Why am I using the term controller view here instead of just calling it a React component? Well, controller views control the data flows down to all child components, so the name controller view actually makes a lot of sense.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mention controller views again here because they’re the components that should </a:t>
            </a:r>
            <a:r>
              <a:rPr lang="en-US" b="1" baseline="0" dirty="0" smtClean="0"/>
              <a:t>interact with stores</a:t>
            </a:r>
            <a:r>
              <a:rPr lang="en-US" baseline="0" dirty="0" smtClean="0"/>
              <a:t>. When a store emits an update, the controller view should receive the update and thus pass the updated data down to its children. The child components are automatically updated via their props. </a:t>
            </a:r>
            <a:endParaRPr lang="en-US" dirty="0" smtClean="0"/>
          </a:p>
          <a:p>
            <a:endParaRPr lang="en-US" baseline="0" dirty="0" smtClean="0"/>
          </a:p>
          <a:p>
            <a:r>
              <a:rPr lang="en-US" baseline="0" dirty="0" smtClean="0"/>
              <a:t>Remember, controller views </a:t>
            </a:r>
            <a:r>
              <a:rPr lang="en-US" b="1" baseline="0" dirty="0" smtClean="0"/>
              <a:t>hold data in state </a:t>
            </a:r>
            <a:r>
              <a:rPr lang="en-US" baseline="0" dirty="0" smtClean="0"/>
              <a:t>and </a:t>
            </a:r>
            <a:r>
              <a:rPr lang="en-US" b="1" baseline="0" dirty="0" smtClean="0"/>
              <a:t>send data to children as props</a:t>
            </a:r>
            <a:r>
              <a:rPr lang="en-US" baseline="0" dirty="0" smtClean="0"/>
              <a:t>. In React you can nest components as deep as you like. But it’s recommended to have a single top-level controller view that interacts with the store, holds data in state, and passes all necessary data down to the children. It’s helpful to just pass a single large object down to all children via properties so you don’t have to change code in multiple places as new properties are added to data objects in the future.</a:t>
            </a:r>
          </a:p>
          <a:p>
            <a:endParaRPr lang="en-US" baseline="0" dirty="0" smtClean="0"/>
          </a:p>
          <a:p>
            <a:r>
              <a:rPr lang="en-US" dirty="0" smtClean="0"/>
              <a:t>Although</a:t>
            </a:r>
            <a:r>
              <a:rPr lang="en-US" baseline="0" dirty="0" smtClean="0"/>
              <a:t> it’s possible to nest controller views, it’s not recommended to do so since it can cause multiple data updates and cause </a:t>
            </a:r>
            <a:r>
              <a:rPr lang="en-US" baseline="0" dirty="0" err="1" smtClean="0"/>
              <a:t>React’s</a:t>
            </a:r>
            <a:r>
              <a:rPr lang="en-US" baseline="0" dirty="0" smtClean="0"/>
              <a:t> render method to get called multiple times which hurts performance. So it’s recommended to have a single top level controller view per page, or a single controller view for each major portion of the page. This means all child component simply receive data from the parent component via props. This is how we wired up our components in the previous module that introduced React.</a:t>
            </a:r>
          </a:p>
          <a:p>
            <a:endParaRPr lang="en-US" baseline="0" dirty="0" smtClean="0"/>
          </a:p>
        </p:txBody>
      </p:sp>
      <p:sp>
        <p:nvSpPr>
          <p:cNvPr id="4" name="Slide Number Placeholder 3"/>
          <p:cNvSpPr>
            <a:spLocks noGrp="1"/>
          </p:cNvSpPr>
          <p:nvPr>
            <p:ph type="sldNum" sz="quarter" idx="10"/>
          </p:nvPr>
        </p:nvSpPr>
        <p:spPr/>
        <p:txBody>
          <a:bodyPr/>
          <a:lstStyle/>
          <a:p>
            <a:fld id="{A712189F-35E1-4DA3-9F12-2244F84E5C30}" type="slidenum">
              <a:rPr lang="en-US" smtClean="0"/>
              <a:t>113</a:t>
            </a:fld>
            <a:endParaRPr lang="en-US"/>
          </a:p>
        </p:txBody>
      </p:sp>
    </p:spTree>
    <p:extLst>
      <p:ext uri="{BB962C8B-B14F-4D97-AF65-F5344CB8AC3E}">
        <p14:creationId xmlns:p14="http://schemas.microsoft.com/office/powerpoint/2010/main" val="13119974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consider</a:t>
            </a:r>
            <a:r>
              <a:rPr lang="en-US" baseline="0" dirty="0" smtClean="0"/>
              <a:t> a more granular example. </a:t>
            </a:r>
          </a:p>
          <a:p>
            <a:endParaRPr lang="en-US" baseline="0" dirty="0" smtClean="0"/>
          </a:p>
          <a:p>
            <a:pPr marL="228600" indent="-228600">
              <a:buAutoNum type="arabicPeriod"/>
            </a:pPr>
            <a:r>
              <a:rPr lang="en-US" baseline="0" dirty="0" smtClean="0"/>
              <a:t>The flow begins with an action occurring. Imagine I just click the save user button in the user interface.</a:t>
            </a:r>
          </a:p>
          <a:p>
            <a:pPr marL="228600" indent="-228600">
              <a:buAutoNum type="arabicPeriod"/>
            </a:pPr>
            <a:endParaRPr lang="en-US" baseline="0" dirty="0" smtClean="0"/>
          </a:p>
          <a:p>
            <a:pPr marL="228600" indent="-228600">
              <a:buAutoNum type="arabicPeriod"/>
            </a:pPr>
            <a:r>
              <a:rPr lang="en-US" baseline="0" dirty="0" smtClean="0"/>
              <a:t>This generates an action. When an action occurs, the action sends a payload to the dispatcher. The payload always has the same structure. It’s an objects with two properties: type, and data. Here’s an example of a payload that might be sent by the action if I just clicked “Save user”.</a:t>
            </a:r>
          </a:p>
          <a:p>
            <a:pPr marL="228600" indent="-228600">
              <a:buAutoNum type="arabicPeriod"/>
            </a:pPr>
            <a:r>
              <a:rPr lang="en-US" baseline="0" dirty="0" smtClean="0"/>
              <a:t>The dispatcher checks its list of registered callbacks to determine which stores should receive the payload. Remember, stores register with the dispatcher to say “hey dispatcher, when this action occurs, I want to know about it.” Since the user clicked the save user button, the payload’s type was USER_SAVED. So the dispatcher looks for any registered callbacks that care about users being saved.</a:t>
            </a:r>
          </a:p>
          <a:p>
            <a:pPr marL="228600" indent="-228600">
              <a:buAutoNum type="arabicPeriod"/>
            </a:pPr>
            <a:r>
              <a:rPr lang="en-US" baseline="0" dirty="0" smtClean="0"/>
              <a:t>And the dispatcher sends the payload that it received to all the stores that have registered callbacks for that action.</a:t>
            </a:r>
          </a:p>
          <a:p>
            <a:pPr marL="228600" indent="-228600">
              <a:buAutoNum type="arabicPeriod"/>
            </a:pPr>
            <a:r>
              <a:rPr lang="en-US" baseline="0" dirty="0" smtClean="0"/>
              <a:t>The store calls updates its internal storage based on the payload that it received. In the case of saving a user, the store will update the user’s data. If a new user was created, the user’s key would now be reflected in the dataset. Once the store is done processing the update, it emits a change event</a:t>
            </a:r>
          </a:p>
          <a:p>
            <a:pPr marL="228600" indent="-228600">
              <a:buAutoNum type="arabicPeriod"/>
            </a:pPr>
            <a:r>
              <a:rPr lang="en-US" baseline="0" dirty="0" smtClean="0"/>
              <a:t>Emitting the change event notifies React that data has changed. Now React knows that it needs to re-render the UI to reflect the new data.</a:t>
            </a:r>
          </a:p>
          <a:p>
            <a:pPr marL="228600" indent="-228600">
              <a:buAutoNum type="arabicPeriod"/>
            </a:pPr>
            <a:r>
              <a:rPr lang="en-US" baseline="0" dirty="0" smtClean="0"/>
              <a:t>Finally, of course, any new activities in the UI may generate a new action and cause this unidirectional flow to start over again. </a:t>
            </a:r>
          </a:p>
          <a:p>
            <a:pPr marL="228600" indent="-228600">
              <a:buAutoNum type="arabicPeriod"/>
            </a:pPr>
            <a:r>
              <a:rPr lang="en-US" baseline="0" dirty="0" smtClean="0"/>
              <a:t>And though I didn’t mention it earlier, actions commonly make AJAX calls to web APIs to get and receive data as well.</a:t>
            </a:r>
          </a:p>
          <a:p>
            <a:pPr marL="228600" indent="-228600">
              <a:buAutoNum type="arabicPeriod"/>
            </a:pPr>
            <a:endParaRPr lang="en-US" baseline="0" dirty="0" smtClean="0"/>
          </a:p>
          <a:p>
            <a:pPr marL="0" indent="0">
              <a:buNone/>
            </a:pPr>
            <a:r>
              <a:rPr lang="en-US" baseline="0" dirty="0" smtClean="0"/>
              <a:t>And that’s it. Okay, saying that’s it makes it sounds simple. I know it may not feel that way. Yes, there’s a lot of pieces which can be frustrating at first. But trust me, the clarity of being explicit and having all data flow in one direction makes even very complicated applications very predictable. Traditional two-way binding certainly saves typing, but it can become difficult to understand what the application is doing if </a:t>
            </a:r>
            <a:r>
              <a:rPr lang="en-US" baseline="0" dirty="0" err="1" smtClean="0"/>
              <a:t>viewmodels</a:t>
            </a:r>
            <a:r>
              <a:rPr lang="en-US" baseline="0" dirty="0" smtClean="0"/>
              <a:t> fire off cascading updates to other views and </a:t>
            </a:r>
            <a:r>
              <a:rPr lang="en-US" baseline="0" dirty="0" err="1" smtClean="0"/>
              <a:t>viewmodels</a:t>
            </a:r>
            <a:r>
              <a:rPr lang="en-US" baseline="0" dirty="0" smtClean="0"/>
              <a:t>. This </a:t>
            </a:r>
            <a:r>
              <a:rPr lang="en-US" baseline="0" dirty="0" err="1" smtClean="0"/>
              <a:t>uni</a:t>
            </a:r>
            <a:r>
              <a:rPr lang="en-US" baseline="0" dirty="0" smtClean="0"/>
              <a:t>-directional flow requires more typing, but once you understand these concepts, I find it creates code that is easy to navigate and reason about because it’s very explicit.</a:t>
            </a:r>
          </a:p>
          <a:p>
            <a:pPr marL="228600" indent="-228600">
              <a:buAutoNum type="arabicPeriod"/>
            </a:pPr>
            <a:endParaRPr lang="en-US" baseline="0" dirty="0" smtClean="0"/>
          </a:p>
          <a:p>
            <a:endParaRPr lang="en-US" baseline="0" dirty="0" smtClean="0"/>
          </a:p>
          <a:p>
            <a:r>
              <a:rPr lang="en-US" baseline="0" dirty="0" smtClean="0"/>
              <a:t>See https://scotch.io/tutorials/getting-to-know-flux-the-react-js-architecture for inspiration.</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114</a:t>
            </a:fld>
            <a:endParaRPr lang="en-US"/>
          </a:p>
        </p:txBody>
      </p:sp>
    </p:spTree>
    <p:extLst>
      <p:ext uri="{BB962C8B-B14F-4D97-AF65-F5344CB8AC3E}">
        <p14:creationId xmlns:p14="http://schemas.microsoft.com/office/powerpoint/2010/main" val="8874800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we just went over the core</a:t>
            </a:r>
            <a:r>
              <a:rPr lang="en-US" baseline="0" dirty="0" smtClean="0"/>
              <a:t> players in a Flux application. Actions, the dispatcher, stores, and React views. That’s a lot of new concepts so it’s easy to get confused at first. </a:t>
            </a:r>
            <a:r>
              <a:rPr lang="en-US" dirty="0" smtClean="0"/>
              <a:t>I certainly found the unidirectional</a:t>
            </a:r>
            <a:r>
              <a:rPr lang="en-US" baseline="0" dirty="0" smtClean="0"/>
              <a:t> data flow and new concepts in </a:t>
            </a:r>
            <a:r>
              <a:rPr lang="en-US" dirty="0" smtClean="0"/>
              <a:t>Flux</a:t>
            </a:r>
            <a:r>
              <a:rPr lang="en-US" baseline="0" dirty="0" smtClean="0"/>
              <a:t> confusing when I first read the docs. It’s so different than anything I’ve used before. So I found it helpful to think about actions, dispatchers, and stores as three people with different roles who interact with each other. Here’s an example conversation that I played through in my head:</a:t>
            </a:r>
          </a:p>
          <a:p>
            <a:endParaRPr lang="en-US" baseline="0" dirty="0" smtClean="0"/>
          </a:p>
          <a:p>
            <a:r>
              <a:rPr lang="en-US" baseline="0" dirty="0" smtClean="0"/>
              <a:t>&lt;read above&gt;</a:t>
            </a:r>
          </a:p>
          <a:p>
            <a:endParaRPr lang="en-US" baseline="0" dirty="0" smtClean="0"/>
          </a:p>
          <a:p>
            <a:r>
              <a:rPr lang="en-US" baseline="0" dirty="0" smtClean="0"/>
              <a:t>Now, let’s walk through this again, but this time, so the code full screen and explain the flow again while calling out the specific code that is saying these things.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115</a:t>
            </a:fld>
            <a:endParaRPr lang="en-US"/>
          </a:p>
        </p:txBody>
      </p:sp>
    </p:spTree>
    <p:extLst>
      <p:ext uri="{BB962C8B-B14F-4D97-AF65-F5344CB8AC3E}">
        <p14:creationId xmlns:p14="http://schemas.microsoft.com/office/powerpoint/2010/main" val="18230522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Flux is really</a:t>
            </a:r>
            <a:r>
              <a:rPr lang="en-US" baseline="0" dirty="0" smtClean="0"/>
              <a:t> just a design pattern, so once you understand the philosophy of the pattern, there’s not much actual code to review in Facebook’s Flux. The dispatcher is a singleton that registers callbacks. These callbacks are called when actions happen in your application. </a:t>
            </a:r>
          </a:p>
          <a:p>
            <a:endParaRPr lang="en-US" baseline="0" dirty="0" smtClean="0"/>
          </a:p>
          <a:p>
            <a:r>
              <a:rPr lang="en-US" baseline="0" dirty="0" smtClean="0"/>
              <a:t>Thus the core API for Facebook’s Flux contain only 5 functions, all of which revolve around the simple idea of registering callbacks and calling them when actions occur. </a:t>
            </a:r>
          </a:p>
          <a:p>
            <a:endParaRPr lang="en-US" baseline="0" dirty="0" smtClean="0"/>
          </a:p>
          <a:p>
            <a:r>
              <a:rPr lang="en-US" baseline="0" dirty="0" smtClean="0"/>
              <a:t>The first is register. The register function accepts a callback. This is how you tell the dispatcher, when this action happens, I’d like you to call this callback.</a:t>
            </a:r>
          </a:p>
          <a:p>
            <a:endParaRPr lang="en-US" baseline="0" dirty="0" smtClean="0"/>
          </a:p>
          <a:p>
            <a:r>
              <a:rPr lang="en-US" baseline="0" dirty="0" smtClean="0"/>
              <a:t>Unregister, not surprisingly, removes a registration from the dispatcher. So this is how you would tell a dispatcher to stop calling a callback when an action occurs.</a:t>
            </a:r>
          </a:p>
          <a:p>
            <a:endParaRPr lang="en-US" baseline="0" dirty="0" smtClean="0"/>
          </a:p>
          <a:p>
            <a:r>
              <a:rPr lang="en-US" baseline="0" dirty="0" err="1" smtClean="0"/>
              <a:t>WaitFor</a:t>
            </a:r>
            <a:r>
              <a:rPr lang="en-US" baseline="0" dirty="0" smtClean="0"/>
              <a:t> is a way to run callbacks in a specific order. The idea here is, if multiple callbacks are registered with Flux at the same time, then you may want them to be called in a specific order. This API allows you to specify the callbacks that should be completed before continuing execution of the current callback. The registered callback that you’d like to </a:t>
            </a:r>
            <a:r>
              <a:rPr lang="en-US" baseline="0" dirty="0" err="1" smtClean="0"/>
              <a:t>waitFor</a:t>
            </a:r>
            <a:r>
              <a:rPr lang="en-US" baseline="0" dirty="0" smtClean="0"/>
              <a:t> is specified using by passing the </a:t>
            </a:r>
            <a:r>
              <a:rPr lang="en-US" baseline="0" dirty="0" err="1" smtClean="0"/>
              <a:t>dispatchToken</a:t>
            </a:r>
            <a:r>
              <a:rPr lang="en-US" baseline="0" dirty="0" smtClean="0"/>
              <a:t> of the callback you’d like to wait for to the </a:t>
            </a:r>
            <a:r>
              <a:rPr lang="en-US" baseline="0" dirty="0" err="1" smtClean="0"/>
              <a:t>waitFor</a:t>
            </a:r>
            <a:r>
              <a:rPr lang="en-US" baseline="0" dirty="0" smtClean="0"/>
              <a:t> function. This is admittedly hard to envision without an example, so we’ll look at an example in a moment.</a:t>
            </a:r>
          </a:p>
          <a:p>
            <a:endParaRPr lang="en-US" baseline="0" dirty="0" smtClean="0"/>
          </a:p>
          <a:p>
            <a:r>
              <a:rPr lang="en-US" dirty="0" smtClean="0"/>
              <a:t>Dispatch</a:t>
            </a:r>
            <a:r>
              <a:rPr lang="en-US" baseline="0" dirty="0" smtClean="0"/>
              <a:t> actually dispatches the payload to all registered callbacks. This is how an action tells the dispatcher that something happened. So basically, this is how the action says “Hey dispatcher, go tell all the stores about this action that just happened. The payload is an object with two properties: An action Type and the data itself. </a:t>
            </a:r>
          </a:p>
          <a:p>
            <a:endParaRPr lang="en-US" baseline="0" dirty="0" smtClean="0"/>
          </a:p>
          <a:p>
            <a:r>
              <a:rPr lang="en-US" baseline="0" dirty="0" smtClean="0"/>
              <a:t>Finally, </a:t>
            </a:r>
            <a:r>
              <a:rPr lang="en-US" baseline="0" dirty="0" err="1" smtClean="0"/>
              <a:t>isDispatching</a:t>
            </a:r>
            <a:r>
              <a:rPr lang="en-US" baseline="0" dirty="0" smtClean="0"/>
              <a:t> is a Boolean that is true when the dispatcher is busy dispatching things. </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116</a:t>
            </a:fld>
            <a:endParaRPr lang="en-US"/>
          </a:p>
        </p:txBody>
      </p:sp>
    </p:spTree>
    <p:extLst>
      <p:ext uri="{BB962C8B-B14F-4D97-AF65-F5344CB8AC3E}">
        <p14:creationId xmlns:p14="http://schemas.microsoft.com/office/powerpoint/2010/main" val="2358698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summary, Flux is a pattern for unidirectional data flows. It’s composed of 3 core concepts:</a:t>
            </a:r>
          </a:p>
          <a:p>
            <a:pPr marL="228600" indent="-228600">
              <a:buAutoNum type="arabicPeriod"/>
            </a:pPr>
            <a:r>
              <a:rPr lang="en-US" dirty="0" smtClean="0"/>
              <a:t>Actions,</a:t>
            </a:r>
          </a:p>
          <a:p>
            <a:pPr marL="228600" indent="-228600">
              <a:buAutoNum type="arabicPeriod"/>
            </a:pPr>
            <a:r>
              <a:rPr lang="en-US" dirty="0" smtClean="0"/>
              <a:t>A Dispatcher</a:t>
            </a:r>
          </a:p>
          <a:p>
            <a:pPr marL="228600" indent="-228600">
              <a:buAutoNum type="arabicPeriod"/>
            </a:pPr>
            <a:r>
              <a:rPr lang="en-US" dirty="0" smtClean="0"/>
              <a:t>And</a:t>
            </a:r>
            <a:r>
              <a:rPr lang="en-US" baseline="0" dirty="0" smtClean="0"/>
              <a:t> Stores</a:t>
            </a:r>
          </a:p>
          <a:p>
            <a:pPr marL="228600" indent="-228600">
              <a:buAutoNum type="arabicPeriod"/>
            </a:pPr>
            <a:endParaRPr lang="en-US" baseline="0" dirty="0" smtClean="0"/>
          </a:p>
          <a:p>
            <a:pPr marL="0" indent="0">
              <a:buNone/>
            </a:pPr>
            <a:r>
              <a:rPr lang="en-US" baseline="0" dirty="0" smtClean="0"/>
              <a:t>Action encapsulate events such as a user clicking on a button</a:t>
            </a:r>
          </a:p>
          <a:p>
            <a:pPr marL="0" indent="0">
              <a:buNone/>
            </a:pPr>
            <a:endParaRPr lang="en-US" baseline="0" dirty="0" smtClean="0"/>
          </a:p>
          <a:p>
            <a:pPr marL="0" indent="0">
              <a:buNone/>
            </a:pPr>
            <a:r>
              <a:rPr lang="en-US" baseline="0" dirty="0" smtClean="0"/>
              <a:t>The dispatcher is the centralized hub. It’s a singleton, so there’s only one per app. The dispatcher holds references to callbacks so that is knows what stores to notify as actions occur.</a:t>
            </a:r>
          </a:p>
          <a:p>
            <a:pPr marL="0" indent="0">
              <a:buNone/>
            </a:pPr>
            <a:endParaRPr lang="en-US" baseline="0" dirty="0" smtClean="0"/>
          </a:p>
          <a:p>
            <a:pPr marL="0" indent="0">
              <a:buNone/>
            </a:pPr>
            <a:r>
              <a:rPr lang="en-US" dirty="0" smtClean="0"/>
              <a:t>Stores hold application state. You can have one store if your app is simple, or</a:t>
            </a:r>
            <a:r>
              <a:rPr lang="en-US" baseline="0" dirty="0" smtClean="0"/>
              <a:t> multiple stores if you find it helps.</a:t>
            </a:r>
          </a:p>
          <a:p>
            <a:pPr marL="0" indent="0">
              <a:buNone/>
            </a:pPr>
            <a:endParaRPr lang="en-US" baseline="0" dirty="0" smtClean="0"/>
          </a:p>
          <a:p>
            <a:pPr marL="0" indent="0">
              <a:buNone/>
            </a:pPr>
            <a:r>
              <a:rPr lang="en-US" baseline="0" dirty="0" smtClean="0"/>
              <a:t>And of course, once the store is updated, any react controller views that care are notified when it emits an event.</a:t>
            </a:r>
            <a:endParaRPr lang="en-US" dirty="0" smtClean="0"/>
          </a:p>
          <a:p>
            <a:endParaRPr lang="en-US" dirty="0" smtClean="0"/>
          </a:p>
          <a:p>
            <a:r>
              <a:rPr lang="en-US" dirty="0" smtClean="0"/>
              <a:t>Flux has</a:t>
            </a:r>
            <a:r>
              <a:rPr lang="en-US" baseline="0" dirty="0" smtClean="0"/>
              <a:t> many alternative implementations that are similar to what we just discussed, but now that you know the foundational principles it should be easy to learn the alternatives.</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117</a:t>
            </a:fld>
            <a:endParaRPr lang="en-US"/>
          </a:p>
        </p:txBody>
      </p:sp>
    </p:spTree>
    <p:extLst>
      <p:ext uri="{BB962C8B-B14F-4D97-AF65-F5344CB8AC3E}">
        <p14:creationId xmlns:p14="http://schemas.microsoft.com/office/powerpoint/2010/main" val="20896846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Ember is getting “fast boot”</a:t>
            </a:r>
          </a:p>
          <a:p>
            <a:r>
              <a:rPr lang="en-US" dirty="0" smtClean="0"/>
              <a:t>Ember’s new Glimpse engine (not yet</a:t>
            </a:r>
            <a:r>
              <a:rPr lang="en-US" baseline="0" dirty="0" smtClean="0"/>
              <a:t> released) is rumored to have performance as good as React by using similar Virtual DOM techniques.</a:t>
            </a:r>
          </a:p>
          <a:p>
            <a:r>
              <a:rPr lang="en-US" baseline="0" dirty="0" smtClean="0"/>
              <a:t>Ember is eliminating two-way binding in future versions.</a:t>
            </a:r>
          </a:p>
          <a:p>
            <a:endParaRPr lang="en-US" baseline="0" dirty="0" smtClean="0"/>
          </a:p>
          <a:p>
            <a:r>
              <a:rPr lang="en-US" baseline="0" dirty="0" smtClean="0"/>
              <a:t>Angular is getting Isomorphic support in Angular2. </a:t>
            </a:r>
          </a:p>
          <a:p>
            <a:r>
              <a:rPr lang="en-US" baseline="0" dirty="0" smtClean="0"/>
              <a:t>Angular 2 is supposed to be much faster as well.</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122</a:t>
            </a:fld>
            <a:endParaRPr lang="en-US"/>
          </a:p>
        </p:txBody>
      </p:sp>
    </p:spTree>
    <p:extLst>
      <p:ext uri="{BB962C8B-B14F-4D97-AF65-F5344CB8AC3E}">
        <p14:creationId xmlns:p14="http://schemas.microsoft.com/office/powerpoint/2010/main" val="15546959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why should you consider React over all the other component options out there?</a:t>
            </a:r>
          </a:p>
          <a:p>
            <a:endParaRPr lang="en-US" baseline="0" dirty="0" smtClean="0"/>
          </a:p>
          <a:p>
            <a:r>
              <a:rPr lang="en-US" baseline="0" dirty="0" smtClean="0"/>
              <a:t>React is well known for being extremely fast and responsive. React can scale to extremely large and complex </a:t>
            </a:r>
            <a:r>
              <a:rPr lang="en-US" baseline="0" dirty="0" err="1" smtClean="0"/>
              <a:t>Uis</a:t>
            </a:r>
            <a:r>
              <a:rPr lang="en-US" baseline="0" dirty="0" smtClean="0"/>
              <a:t> because it’s very efficient about how and when it manipulates the DOM. React is also designed to help you eliminate layout thrash via lifecycle methods. </a:t>
            </a:r>
          </a:p>
          <a:p>
            <a:endParaRPr lang="en-US" baseline="0" dirty="0" smtClean="0"/>
          </a:p>
          <a:p>
            <a:r>
              <a:rPr lang="en-US" baseline="0" dirty="0" smtClean="0"/>
              <a:t>Well, as you’ll see, React is easily pluggable into existing applications. Since it’s just a view layer, it can be integrated with other technologies. So sure, you can create an entire app using React for the view layer, or you can use React in certain places to try it out, or where you feel it adds the most value.</a:t>
            </a:r>
          </a:p>
          <a:p>
            <a:endParaRPr lang="en-US" baseline="0" dirty="0" smtClean="0"/>
          </a:p>
          <a:p>
            <a:r>
              <a:rPr lang="en-US" dirty="0" smtClean="0"/>
              <a:t>Since</a:t>
            </a:r>
            <a:r>
              <a:rPr lang="en-US" baseline="0" dirty="0" smtClean="0"/>
              <a:t> React is a very focused library, it’s quite simple to learn. The API is small and there aren’t very many moving parts and concepts to master. </a:t>
            </a:r>
          </a:p>
          <a:p>
            <a:endParaRPr lang="en-US" baseline="0" dirty="0" smtClean="0"/>
          </a:p>
          <a:p>
            <a:r>
              <a:rPr lang="en-US" baseline="0" dirty="0" smtClean="0"/>
              <a:t>React is easily testable since it’s highly deterministic and easily rendered to a string. You can write tests that assert a specific output given the components state by simply rendering the component to a string and comparing the result to the expected output.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React components can be easily rendered on both the client and the server because React doesn’t need the DOM to be able to render. </a:t>
            </a:r>
            <a:r>
              <a:rPr lang="en-US" dirty="0" smtClean="0"/>
              <a:t>React </a:t>
            </a:r>
            <a:r>
              <a:rPr lang="en-US" baseline="0" dirty="0" smtClean="0"/>
              <a:t>utilizes a virtual DOM, which makes it fast, avoids inefficient DOM manipulations, and allows React components to render without needing the DOM at all. When a component’s state changes, React compares the current state of the DOM to the new state in memory. React determines the most efficient way to update the DOM. This virtual DOM implementation helps make it isomorphic friendly.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finally, React is used by Facebook, one of the highest trafficked and widest reaching websites in the world, as well as long list of well known websites including </a:t>
            </a:r>
            <a:r>
              <a:rPr lang="en-US" sz="1200" b="0" i="0" kern="1200" dirty="0" smtClean="0">
                <a:solidFill>
                  <a:schemeClr val="tx1"/>
                </a:solidFill>
                <a:effectLst/>
                <a:latin typeface="+mn-lt"/>
                <a:ea typeface="+mn-ea"/>
                <a:cs typeface="+mn-cs"/>
              </a:rPr>
              <a:t>the BBC, the New York Times, HipChat, Flipboard, Netflix, </a:t>
            </a:r>
            <a:r>
              <a:rPr lang="en-US" sz="1200" b="0" i="0" kern="1200" dirty="0" err="1" smtClean="0">
                <a:solidFill>
                  <a:schemeClr val="tx1"/>
                </a:solidFill>
                <a:effectLst/>
                <a:latin typeface="+mn-lt"/>
                <a:ea typeface="+mn-ea"/>
                <a:cs typeface="+mn-cs"/>
              </a:rPr>
              <a:t>AirBNB</a:t>
            </a:r>
            <a:r>
              <a:rPr lang="en-US" sz="1200" b="0" i="0" kern="1200" dirty="0" smtClean="0">
                <a:solidFill>
                  <a:schemeClr val="tx1"/>
                </a:solidFill>
                <a:effectLst/>
                <a:latin typeface="+mn-lt"/>
                <a:ea typeface="+mn-ea"/>
                <a:cs typeface="+mn-cs"/>
              </a:rPr>
              <a:t>, and Khan Academy.</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123</a:t>
            </a:fld>
            <a:endParaRPr lang="en-US"/>
          </a:p>
        </p:txBody>
      </p:sp>
    </p:spTree>
    <p:extLst>
      <p:ext uri="{BB962C8B-B14F-4D97-AF65-F5344CB8AC3E}">
        <p14:creationId xmlns:p14="http://schemas.microsoft.com/office/powerpoint/2010/main" val="6204710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128</a:t>
            </a:fld>
            <a:endParaRPr lang="en-US"/>
          </a:p>
        </p:txBody>
      </p:sp>
    </p:spTree>
    <p:extLst>
      <p:ext uri="{BB962C8B-B14F-4D97-AF65-F5344CB8AC3E}">
        <p14:creationId xmlns:p14="http://schemas.microsoft.com/office/powerpoint/2010/main" val="571772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8" name="Orange Line"/>
          <p:cNvCxnSpPr/>
          <p:nvPr userDrawn="1"/>
        </p:nvCxnSpPr>
        <p:spPr>
          <a:xfrm>
            <a:off x="3021541" y="5835391"/>
            <a:ext cx="6167595" cy="830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Social Textbox"/>
          <p:cNvSpPr>
            <a:spLocks noGrp="1"/>
          </p:cNvSpPr>
          <p:nvPr>
            <p:ph type="body" sz="quarter" idx="22" hasCustomPrompt="1"/>
          </p:nvPr>
        </p:nvSpPr>
        <p:spPr>
          <a:xfrm>
            <a:off x="5794039" y="5081631"/>
            <a:ext cx="5453733" cy="486239"/>
          </a:xfrm>
        </p:spPr>
        <p:txBody>
          <a:bodyPr>
            <a:normAutofit/>
          </a:bodyPr>
          <a:lstStyle>
            <a:lvl1pPr marL="0" indent="0" algn="l">
              <a:buFontTx/>
              <a:buNone/>
              <a:defRPr sz="1600">
                <a:solidFill>
                  <a:schemeClr val="tx1"/>
                </a:solidFill>
                <a:latin typeface="Myriad Pro" panose="020B0503030403020204" pitchFamily="34" charset="0"/>
              </a:defRPr>
            </a:lvl1pPr>
            <a:lvl2pPr marL="297129" indent="0" algn="ctr">
              <a:buFontTx/>
              <a:buNone/>
              <a:defRPr sz="2133"/>
            </a:lvl2pPr>
            <a:lvl3pPr marL="596289" indent="0" algn="ctr">
              <a:buFontTx/>
              <a:buNone/>
              <a:defRPr sz="2133"/>
            </a:lvl3pPr>
            <a:lvl4pPr marL="883245" indent="0" algn="ctr">
              <a:buFontTx/>
              <a:buNone/>
              <a:defRPr sz="2133"/>
            </a:lvl4pPr>
            <a:lvl5pPr marL="1096931" indent="0" algn="ctr">
              <a:buFontTx/>
              <a:buNone/>
              <a:defRPr sz="2133"/>
            </a:lvl5pPr>
          </a:lstStyle>
          <a:p>
            <a:pPr lvl="0"/>
            <a:r>
              <a:rPr lang="en-US" dirty="0" smtClean="0"/>
              <a:t>Click Here to Add URL | Twitter | Social connections</a:t>
            </a:r>
          </a:p>
        </p:txBody>
      </p:sp>
      <p:sp>
        <p:nvSpPr>
          <p:cNvPr id="5" name="Authors Name"/>
          <p:cNvSpPr>
            <a:spLocks noGrp="1"/>
          </p:cNvSpPr>
          <p:nvPr>
            <p:ph type="body" sz="quarter" idx="21" hasCustomPrompt="1"/>
          </p:nvPr>
        </p:nvSpPr>
        <p:spPr>
          <a:xfrm>
            <a:off x="5796448" y="4563971"/>
            <a:ext cx="5453733" cy="459605"/>
          </a:xfrm>
        </p:spPr>
        <p:txBody>
          <a:bodyPr>
            <a:normAutofit/>
          </a:bodyPr>
          <a:lstStyle>
            <a:lvl1pPr marL="0" indent="0" algn="l">
              <a:buFontTx/>
              <a:buNone/>
              <a:defRPr sz="2800">
                <a:latin typeface="Myriad Pro" panose="020B0503030403020204" pitchFamily="34" charset="0"/>
              </a:defRPr>
            </a:lvl1pPr>
            <a:lvl2pPr marL="297129" indent="0" algn="ctr">
              <a:buFontTx/>
              <a:buNone/>
              <a:defRPr sz="2133"/>
            </a:lvl2pPr>
            <a:lvl3pPr marL="596289" indent="0" algn="ctr">
              <a:buFontTx/>
              <a:buNone/>
              <a:defRPr sz="2133"/>
            </a:lvl3pPr>
            <a:lvl4pPr marL="883245" indent="0" algn="ctr">
              <a:buFontTx/>
              <a:buNone/>
              <a:defRPr sz="2133"/>
            </a:lvl4pPr>
            <a:lvl5pPr marL="1096931" indent="0" algn="ctr">
              <a:buFontTx/>
              <a:buNone/>
              <a:defRPr sz="2133"/>
            </a:lvl5pPr>
          </a:lstStyle>
          <a:p>
            <a:pPr lvl="0"/>
            <a:r>
              <a:rPr lang="en-US" dirty="0" smtClean="0"/>
              <a:t>Click to Add Author’s Name</a:t>
            </a:r>
          </a:p>
        </p:txBody>
      </p:sp>
      <p:sp>
        <p:nvSpPr>
          <p:cNvPr id="14" name="Author Picture"/>
          <p:cNvSpPr>
            <a:spLocks noGrp="1"/>
          </p:cNvSpPr>
          <p:nvPr>
            <p:ph type="pic" sz="quarter" idx="13" hasCustomPrompt="1"/>
          </p:nvPr>
        </p:nvSpPr>
        <p:spPr>
          <a:xfrm>
            <a:off x="3023821" y="3153689"/>
            <a:ext cx="2438400" cy="2438400"/>
          </a:xfrm>
        </p:spPr>
        <p:txBody>
          <a:bodyPr anchor="ctr"/>
          <a:lstStyle>
            <a:lvl1pPr marL="0" indent="0" algn="ctr">
              <a:buNone/>
              <a:defRPr sz="2400">
                <a:latin typeface="Myriad Pro" panose="020B0503030403020204" pitchFamily="34" charset="0"/>
              </a:defRPr>
            </a:lvl1pPr>
          </a:lstStyle>
          <a:p>
            <a:r>
              <a:rPr lang="en-US" dirty="0" smtClean="0"/>
              <a:t>Click Icon to Add 300x300px Author Image</a:t>
            </a:r>
            <a:endParaRPr lang="en-US" dirty="0"/>
          </a:p>
        </p:txBody>
      </p:sp>
      <p:sp>
        <p:nvSpPr>
          <p:cNvPr id="12" name="Module Title 2"/>
          <p:cNvSpPr>
            <a:spLocks noGrp="1"/>
          </p:cNvSpPr>
          <p:nvPr>
            <p:ph type="body" sz="quarter" idx="11" hasCustomPrompt="1"/>
          </p:nvPr>
        </p:nvSpPr>
        <p:spPr>
          <a:xfrm>
            <a:off x="605371" y="1758185"/>
            <a:ext cx="11006667" cy="899436"/>
          </a:xfrm>
        </p:spPr>
        <p:txBody>
          <a:bodyPr anchor="ctr">
            <a:noAutofit/>
          </a:bodyPr>
          <a:lstStyle>
            <a:lvl1pPr marL="0" indent="0" algn="ctr">
              <a:buFontTx/>
              <a:buNone/>
              <a:defRPr sz="3200" baseline="0">
                <a:solidFill>
                  <a:schemeClr val="tx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r>
              <a:rPr lang="en-US" dirty="0" smtClean="0"/>
              <a:t>Click to Edit Module Title (Module #2+)</a:t>
            </a:r>
            <a:endParaRPr lang="en-US" dirty="0"/>
          </a:p>
        </p:txBody>
      </p:sp>
      <p:sp>
        <p:nvSpPr>
          <p:cNvPr id="20" name="Course/Module Title"/>
          <p:cNvSpPr>
            <a:spLocks noGrp="1"/>
          </p:cNvSpPr>
          <p:nvPr>
            <p:ph type="title" hasCustomPrompt="1"/>
          </p:nvPr>
        </p:nvSpPr>
        <p:spPr>
          <a:xfrm>
            <a:off x="605371" y="187202"/>
            <a:ext cx="10991380" cy="1570983"/>
          </a:xfrm>
          <a:prstGeom prst="rect">
            <a:avLst/>
          </a:prstGeom>
        </p:spPr>
        <p:txBody>
          <a:bodyPr vert="horz" lIns="0" tIns="43960" rIns="87919" bIns="43960" rtlCol="0" anchor="b" anchorCtr="0">
            <a:noAutofit/>
          </a:bodyPr>
          <a:lstStyle>
            <a:lvl1pPr>
              <a:lnSpc>
                <a:spcPct val="100000"/>
              </a:lnSpc>
              <a:defRPr baseline="0">
                <a:latin typeface="+mj-lt"/>
              </a:defRPr>
            </a:lvl1pPr>
          </a:lstStyle>
          <a:p>
            <a:r>
              <a:rPr lang="en-US" dirty="0" smtClean="0"/>
              <a:t>Click to Edit Course Title (Module #1) or </a:t>
            </a:r>
            <a:br>
              <a:rPr lang="en-US" dirty="0" smtClean="0"/>
            </a:br>
            <a:r>
              <a:rPr lang="en-US" dirty="0" smtClean="0"/>
              <a:t>Module Title (Module #2+)</a:t>
            </a:r>
            <a:endParaRPr lang="en-US" dirty="0"/>
          </a:p>
        </p:txBody>
      </p:sp>
    </p:spTree>
    <p:extLst>
      <p:ext uri="{BB962C8B-B14F-4D97-AF65-F5344CB8AC3E}">
        <p14:creationId xmlns:p14="http://schemas.microsoft.com/office/powerpoint/2010/main" val="158068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Dark">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5371" y="187202"/>
            <a:ext cx="10991380" cy="1570983"/>
          </a:xfrm>
        </p:spPr>
        <p:txBody>
          <a:bodyPr/>
          <a:lstStyle>
            <a:lvl1pPr>
              <a:defRPr>
                <a:solidFill>
                  <a:schemeClr val="bg1"/>
                </a:solidFill>
              </a:defRPr>
            </a:lvl1pPr>
          </a:lstStyle>
          <a:p>
            <a:r>
              <a:rPr lang="en-US" dirty="0" smtClean="0"/>
              <a:t>Click to Edit Slide Title in </a:t>
            </a:r>
            <a:r>
              <a:rPr lang="en-US" dirty="0" err="1" smtClean="0"/>
              <a:t>Titlecase</a:t>
            </a:r>
            <a:endParaRPr lang="en-US" dirty="0"/>
          </a:p>
        </p:txBody>
      </p:sp>
      <p:sp>
        <p:nvSpPr>
          <p:cNvPr id="5" name="Text Placeholder 4"/>
          <p:cNvSpPr>
            <a:spLocks noGrp="1"/>
          </p:cNvSpPr>
          <p:nvPr>
            <p:ph type="body" sz="quarter" idx="10" hasCustomPrompt="1"/>
          </p:nvPr>
        </p:nvSpPr>
        <p:spPr>
          <a:xfrm>
            <a:off x="605371" y="1758184"/>
            <a:ext cx="10991380" cy="4535424"/>
          </a:xfrm>
          <a:noFill/>
        </p:spPr>
        <p:txBody>
          <a:bodyPr lIns="182880" tIns="137160" rIns="182880" bIns="137160"/>
          <a:lstStyle>
            <a:lvl1pPr marL="0" indent="0">
              <a:buNone/>
              <a:defRPr sz="2600">
                <a:solidFill>
                  <a:schemeClr val="bg1"/>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smtClean="0"/>
              <a:t>Code</a:t>
            </a:r>
          </a:p>
        </p:txBody>
      </p:sp>
    </p:spTree>
    <p:extLst>
      <p:ext uri="{BB962C8B-B14F-4D97-AF65-F5344CB8AC3E}">
        <p14:creationId xmlns:p14="http://schemas.microsoft.com/office/powerpoint/2010/main" val="1350801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0" y="0"/>
            <a:ext cx="12192000" cy="3784600"/>
          </a:xfrm>
          <a:solidFill>
            <a:schemeClr val="tx2"/>
          </a:solidFill>
        </p:spPr>
        <p:txBody>
          <a:bodyPr lIns="640080" tIns="365760" rIns="457200" bIns="274320" anchor="b" anchorCtr="0"/>
          <a:lstStyle>
            <a:lvl1pPr marL="0" indent="0">
              <a:buNone/>
              <a:defRPr sz="2600">
                <a:solidFill>
                  <a:schemeClr val="bg1"/>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smtClean="0"/>
              <a:t>Code</a:t>
            </a:r>
          </a:p>
        </p:txBody>
      </p:sp>
      <p:sp>
        <p:nvSpPr>
          <p:cNvPr id="6" name="Text Placeholder 2"/>
          <p:cNvSpPr>
            <a:spLocks noGrp="1"/>
          </p:cNvSpPr>
          <p:nvPr>
            <p:ph type="body" sz="quarter" idx="12" hasCustomPrompt="1"/>
          </p:nvPr>
        </p:nvSpPr>
        <p:spPr>
          <a:xfrm>
            <a:off x="601135" y="4886959"/>
            <a:ext cx="10901139" cy="1327231"/>
          </a:xfrm>
        </p:spPr>
        <p:txBody>
          <a:bodyPr/>
          <a:lstStyle>
            <a:lvl1pPr marL="0" marR="0" indent="0" algn="l" defTabSz="586116" rtl="0" eaLnBrk="1" fontAlgn="auto" latinLnBrk="0" hangingPunct="1">
              <a:lnSpc>
                <a:spcPct val="100000"/>
              </a:lnSpc>
              <a:spcBef>
                <a:spcPts val="0"/>
              </a:spcBef>
              <a:spcAft>
                <a:spcPts val="1067"/>
              </a:spcAft>
              <a:buClr>
                <a:schemeClr val="accent1"/>
              </a:buClr>
              <a:buSzPct val="70000"/>
              <a:buFontTx/>
              <a:buNone/>
              <a:tabLst/>
              <a:defRPr sz="2400" baseline="0">
                <a:solidFill>
                  <a:schemeClr val="tx1">
                    <a:lumMod val="75000"/>
                    <a:lumOff val="25000"/>
                  </a:schemeClr>
                </a:solidFill>
              </a:defRPr>
            </a:lvl1pPr>
            <a:lvl2pPr marL="297129" indent="0">
              <a:spcBef>
                <a:spcPts val="0"/>
              </a:spcBef>
              <a:spcAft>
                <a:spcPts val="1067"/>
              </a:spcAft>
              <a:buFontTx/>
              <a:buNone/>
              <a:defRPr sz="4267">
                <a:solidFill>
                  <a:schemeClr val="tx1">
                    <a:lumMod val="75000"/>
                    <a:lumOff val="25000"/>
                  </a:schemeClr>
                </a:solidFill>
              </a:defRPr>
            </a:lvl2pPr>
            <a:lvl3pPr marL="596289" indent="0">
              <a:spcBef>
                <a:spcPts val="0"/>
              </a:spcBef>
              <a:spcAft>
                <a:spcPts val="1067"/>
              </a:spcAft>
              <a:buFontTx/>
              <a:buNone/>
              <a:defRPr sz="4267">
                <a:solidFill>
                  <a:schemeClr val="tx1">
                    <a:lumMod val="75000"/>
                    <a:lumOff val="25000"/>
                  </a:schemeClr>
                </a:solidFill>
              </a:defRPr>
            </a:lvl3pPr>
            <a:lvl4pPr marL="883245" indent="0">
              <a:spcBef>
                <a:spcPts val="0"/>
              </a:spcBef>
              <a:spcAft>
                <a:spcPts val="1067"/>
              </a:spcAft>
              <a:buFontTx/>
              <a:buNone/>
              <a:defRPr sz="4267">
                <a:solidFill>
                  <a:schemeClr val="tx1">
                    <a:lumMod val="75000"/>
                    <a:lumOff val="25000"/>
                  </a:schemeClr>
                </a:solidFill>
              </a:defRPr>
            </a:lvl4pPr>
            <a:lvl5pPr marL="1096931" indent="0">
              <a:spcBef>
                <a:spcPts val="0"/>
              </a:spcBef>
              <a:spcAft>
                <a:spcPts val="1067"/>
              </a:spcAft>
              <a:buFontTx/>
              <a:buNone/>
              <a:defRPr sz="4267">
                <a:solidFill>
                  <a:schemeClr val="tx1">
                    <a:lumMod val="75000"/>
                    <a:lumOff val="25000"/>
                  </a:schemeClr>
                </a:solidFill>
              </a:defRPr>
            </a:lvl5pPr>
          </a:lstStyle>
          <a:p>
            <a:pPr lvl="0"/>
            <a:r>
              <a:rPr lang="en-US" dirty="0" smtClean="0"/>
              <a:t>Click to edit text</a:t>
            </a:r>
          </a:p>
        </p:txBody>
      </p:sp>
      <p:sp>
        <p:nvSpPr>
          <p:cNvPr id="2" name="Title 1"/>
          <p:cNvSpPr>
            <a:spLocks noGrp="1"/>
          </p:cNvSpPr>
          <p:nvPr>
            <p:ph type="title" hasCustomPrompt="1"/>
          </p:nvPr>
        </p:nvSpPr>
        <p:spPr>
          <a:xfrm>
            <a:off x="601133" y="3835401"/>
            <a:ext cx="10901139" cy="984169"/>
          </a:xfrm>
        </p:spPr>
        <p:txBody>
          <a:bodyPr anchor="b"/>
          <a:lstStyle>
            <a:lvl1pPr algn="l">
              <a:defRPr lang="en-US" sz="3200" b="0" i="0" kern="1200" baseline="0" dirty="0" smtClean="0">
                <a:solidFill>
                  <a:schemeClr val="tx1">
                    <a:lumMod val="75000"/>
                    <a:lumOff val="25000"/>
                  </a:schemeClr>
                </a:solidFill>
                <a:latin typeface="+mj-lt"/>
                <a:ea typeface="+mn-ea"/>
                <a:cs typeface="Arial"/>
              </a:defRPr>
            </a:lvl1pPr>
          </a:lstStyle>
          <a:p>
            <a:r>
              <a:rPr lang="en-US" dirty="0" smtClean="0"/>
              <a:t>Click to edit text</a:t>
            </a:r>
          </a:p>
        </p:txBody>
      </p:sp>
    </p:spTree>
    <p:extLst>
      <p:ext uri="{BB962C8B-B14F-4D97-AF65-F5344CB8AC3E}">
        <p14:creationId xmlns:p14="http://schemas.microsoft.com/office/powerpoint/2010/main" val="197186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Top Light Layout">
    <p:spTree>
      <p:nvGrpSpPr>
        <p:cNvPr id="1" name=""/>
        <p:cNvGrpSpPr/>
        <p:nvPr/>
      </p:nvGrpSpPr>
      <p:grpSpPr>
        <a:xfrm>
          <a:off x="0" y="0"/>
          <a:ext cx="0" cy="0"/>
          <a:chOff x="0" y="0"/>
          <a:chExt cx="0" cy="0"/>
        </a:xfrm>
      </p:grpSpPr>
      <p:sp>
        <p:nvSpPr>
          <p:cNvPr id="3" name="Content Placeholder 1"/>
          <p:cNvSpPr>
            <a:spLocks noGrp="1"/>
          </p:cNvSpPr>
          <p:nvPr>
            <p:ph sz="quarter" idx="11" hasCustomPrompt="1"/>
          </p:nvPr>
        </p:nvSpPr>
        <p:spPr>
          <a:xfrm>
            <a:off x="601134" y="567011"/>
            <a:ext cx="10970734" cy="3951723"/>
          </a:xfrm>
        </p:spPr>
        <p:txBody>
          <a:bodyPr vert="horz" lIns="0" tIns="0" rIns="0" bIns="0" rtlCol="0" anchor="ctr">
            <a:normAutofit/>
          </a:bodyPr>
          <a:lstStyle>
            <a:lvl1pPr marL="0" marR="0" indent="0" algn="ctr" defTabSz="586116" rtl="0" eaLnBrk="1" fontAlgn="auto" latinLnBrk="0" hangingPunct="1">
              <a:lnSpc>
                <a:spcPct val="100000"/>
              </a:lnSpc>
              <a:spcBef>
                <a:spcPts val="1025"/>
              </a:spcBef>
              <a:spcAft>
                <a:spcPts val="0"/>
              </a:spcAft>
              <a:buClr>
                <a:schemeClr val="accent1"/>
              </a:buClr>
              <a:buSzPct val="70000"/>
              <a:buFont typeface="Wingdings" charset="2"/>
              <a:buNone/>
              <a:tabLst/>
              <a:defRPr lang="en-US" sz="2600" dirty="0">
                <a:latin typeface="Consolas" panose="020B0609020204030204" pitchFamily="49" charset="0"/>
                <a:cs typeface="Consolas" panose="020B0609020204030204" pitchFamily="49" charset="0"/>
              </a:defRPr>
            </a:lvl1pPr>
          </a:lstStyle>
          <a:p>
            <a:pPr marL="0" marR="0" lvl="0" indent="0" algn="ctr" defTabSz="586116" rtl="0" eaLnBrk="1" fontAlgn="auto" latinLnBrk="0" hangingPunct="1">
              <a:lnSpc>
                <a:spcPct val="100000"/>
              </a:lnSpc>
              <a:spcBef>
                <a:spcPts val="1025"/>
              </a:spcBef>
              <a:spcAft>
                <a:spcPts val="0"/>
              </a:spcAft>
              <a:buClr>
                <a:schemeClr val="accent1"/>
              </a:buClr>
              <a:buSzPct val="70000"/>
              <a:buFont typeface="Wingdings" charset="2"/>
              <a:buNone/>
              <a:tabLst/>
              <a:defRPr/>
            </a:pPr>
            <a:r>
              <a:rPr lang="en-US" dirty="0" smtClean="0"/>
              <a:t>Click to edit text or click the </a:t>
            </a:r>
            <a:br>
              <a:rPr lang="en-US" dirty="0" smtClean="0"/>
            </a:br>
            <a:r>
              <a:rPr lang="en-US" dirty="0" smtClean="0"/>
              <a:t>image icon to add a graphic</a:t>
            </a:r>
          </a:p>
        </p:txBody>
      </p:sp>
      <p:sp>
        <p:nvSpPr>
          <p:cNvPr id="4" name="Text Placeholder 2"/>
          <p:cNvSpPr>
            <a:spLocks noGrp="1"/>
          </p:cNvSpPr>
          <p:nvPr>
            <p:ph type="body" sz="quarter" idx="12" hasCustomPrompt="1"/>
          </p:nvPr>
        </p:nvSpPr>
        <p:spPr>
          <a:xfrm>
            <a:off x="601135" y="5335424"/>
            <a:ext cx="10970732" cy="887644"/>
          </a:xfrm>
        </p:spPr>
        <p:txBody>
          <a:bodyPr vert="horz" lIns="0" tIns="0" rIns="0" bIns="0" rtlCol="0" anchor="t">
            <a:noAutofit/>
          </a:bodyPr>
          <a:lstStyle>
            <a:lvl1pPr marL="297129" indent="-297129" algn="l">
              <a:buNone/>
              <a:defRPr lang="en-US" sz="2400" baseline="0" dirty="0">
                <a:solidFill>
                  <a:schemeClr val="tx1">
                    <a:lumMod val="75000"/>
                    <a:lumOff val="25000"/>
                  </a:schemeClr>
                </a:solidFill>
                <a:latin typeface="+mn-lt"/>
              </a:defRPr>
            </a:lvl1pPr>
          </a:lstStyle>
          <a:p>
            <a:pPr marL="0" marR="0" lvl="0" indent="0" fontAlgn="auto">
              <a:lnSpc>
                <a:spcPct val="100000"/>
              </a:lnSpc>
              <a:spcBef>
                <a:spcPts val="0"/>
              </a:spcBef>
              <a:spcAft>
                <a:spcPts val="1067"/>
              </a:spcAft>
              <a:tabLst/>
            </a:pPr>
            <a:r>
              <a:rPr lang="en-US" dirty="0" smtClean="0"/>
              <a:t>Click to edit text</a:t>
            </a:r>
            <a:endParaRPr lang="en-US" dirty="0"/>
          </a:p>
        </p:txBody>
      </p:sp>
      <p:sp>
        <p:nvSpPr>
          <p:cNvPr id="5" name="Title 3"/>
          <p:cNvSpPr>
            <a:spLocks noGrp="1"/>
          </p:cNvSpPr>
          <p:nvPr>
            <p:ph type="title" hasCustomPrompt="1"/>
          </p:nvPr>
        </p:nvSpPr>
        <p:spPr>
          <a:xfrm>
            <a:off x="601133" y="4777867"/>
            <a:ext cx="10970734" cy="539801"/>
          </a:xfrm>
        </p:spPr>
        <p:txBody>
          <a:bodyPr vert="horz" lIns="0" tIns="43960" rIns="87919" bIns="43960" rtlCol="0" anchor="ctr" anchorCtr="0">
            <a:noAutofit/>
          </a:bodyPr>
          <a:lstStyle>
            <a:lvl1pPr algn="l">
              <a:defRPr lang="en-US" sz="3200" dirty="0">
                <a:solidFill>
                  <a:schemeClr val="tx1">
                    <a:lumMod val="75000"/>
                    <a:lumOff val="25000"/>
                  </a:schemeClr>
                </a:solidFill>
                <a:latin typeface="+mj-lt"/>
                <a:ea typeface="+mn-ea"/>
              </a:defRPr>
            </a:lvl1pPr>
          </a:lstStyle>
          <a:p>
            <a:pPr lvl="0" algn="l"/>
            <a:r>
              <a:rPr lang="en-US" dirty="0" smtClean="0"/>
              <a:t>Click to edit text</a:t>
            </a:r>
            <a:endParaRPr lang="en-US" dirty="0"/>
          </a:p>
        </p:txBody>
      </p:sp>
    </p:spTree>
    <p:extLst>
      <p:ext uri="{BB962C8B-B14F-4D97-AF65-F5344CB8AC3E}">
        <p14:creationId xmlns:p14="http://schemas.microsoft.com/office/powerpoint/2010/main" val="193354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portant Statement">
    <p:bg>
      <p:bgPr>
        <a:solidFill>
          <a:schemeClr val="accent2"/>
        </a:solidFill>
        <a:effectLst/>
      </p:bgPr>
    </p:bg>
    <p:spTree>
      <p:nvGrpSpPr>
        <p:cNvPr id="1" name=""/>
        <p:cNvGrpSpPr/>
        <p:nvPr/>
      </p:nvGrpSpPr>
      <p:grpSpPr>
        <a:xfrm>
          <a:off x="0" y="0"/>
          <a:ext cx="0" cy="0"/>
          <a:chOff x="0" y="0"/>
          <a:chExt cx="0" cy="0"/>
        </a:xfrm>
      </p:grpSpPr>
      <p:sp>
        <p:nvSpPr>
          <p:cNvPr id="3" name="Text Placeholder"/>
          <p:cNvSpPr>
            <a:spLocks noGrp="1"/>
          </p:cNvSpPr>
          <p:nvPr>
            <p:ph type="body" sz="quarter" idx="10" hasCustomPrompt="1"/>
          </p:nvPr>
        </p:nvSpPr>
        <p:spPr>
          <a:xfrm>
            <a:off x="2720788" y="1393826"/>
            <a:ext cx="6750424" cy="4070349"/>
          </a:xfrm>
        </p:spPr>
        <p:txBody>
          <a:bodyPr anchor="ctr"/>
          <a:lstStyle>
            <a:lvl1pPr marL="0" indent="0" algn="ctr">
              <a:buNone/>
              <a:defRPr sz="40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add a short important statement</a:t>
            </a:r>
            <a:endParaRPr lang="en-US" dirty="0"/>
          </a:p>
        </p:txBody>
      </p:sp>
    </p:spTree>
    <p:extLst>
      <p:ext uri="{BB962C8B-B14F-4D97-AF65-F5344CB8AC3E}">
        <p14:creationId xmlns:p14="http://schemas.microsoft.com/office/powerpoint/2010/main" val="128877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1"/>
          <p:cNvSpPr>
            <a:spLocks noGrp="1"/>
          </p:cNvSpPr>
          <p:nvPr>
            <p:ph sz="quarter" idx="18" hasCustomPrompt="1"/>
          </p:nvPr>
        </p:nvSpPr>
        <p:spPr>
          <a:xfrm>
            <a:off x="622710" y="1769808"/>
            <a:ext cx="5319068" cy="4230216"/>
          </a:xfrm>
        </p:spPr>
        <p:txBody>
          <a:bodyPr anchor="ctr">
            <a:normAutofit/>
          </a:bodyPr>
          <a:lstStyle>
            <a:lvl1pPr marL="74613" indent="-17463" algn="l">
              <a:spcBef>
                <a:spcPts val="1600"/>
              </a:spcBef>
              <a:spcAft>
                <a:spcPts val="0"/>
              </a:spcAft>
              <a:buClr>
                <a:schemeClr val="accent1"/>
              </a:buClr>
              <a:buSzPct val="25000"/>
              <a:buFont typeface="Myriad Pro" panose="020B0503030403020204" pitchFamily="34" charset="0"/>
              <a:buChar char=" "/>
              <a:defRPr sz="2800" b="0" i="0" baseline="0">
                <a:solidFill>
                  <a:schemeClr val="tx1"/>
                </a:solidFill>
                <a:latin typeface="+mn-lt"/>
              </a:defRPr>
            </a:lvl1pPr>
            <a:lvl2pPr marL="74613" indent="-17463" algn="l">
              <a:spcBef>
                <a:spcPts val="0"/>
              </a:spcBef>
              <a:spcAft>
                <a:spcPts val="0"/>
              </a:spcAft>
              <a:buClr>
                <a:schemeClr val="accent1"/>
              </a:buClr>
              <a:buSzPct val="25000"/>
              <a:buFont typeface="Myriad Pro" panose="020B0503030403020204" pitchFamily="34" charset="0"/>
              <a:buChar char=" "/>
              <a:defRPr lang="en-US" sz="2400" b="0" i="0" kern="1200" baseline="0" dirty="0" smtClean="0">
                <a:solidFill>
                  <a:schemeClr val="accent1"/>
                </a:solidFill>
                <a:latin typeface="+mn-lt"/>
                <a:ea typeface="+mn-ea"/>
                <a:cs typeface="Arial"/>
              </a:defRPr>
            </a:lvl2pPr>
            <a:lvl3pPr marL="57150" indent="0" algn="l">
              <a:spcBef>
                <a:spcPts val="0"/>
              </a:spcBef>
              <a:buClr>
                <a:srgbClr val="FF6600"/>
              </a:buClr>
              <a:buSzPct val="25000"/>
              <a:buFont typeface="Myriad Pro" panose="020B0503030403020204" pitchFamily="34" charset="0"/>
              <a:buChar char=" "/>
              <a:defRPr sz="2200" b="0" i="0" baseline="0">
                <a:solidFill>
                  <a:schemeClr val="accent1"/>
                </a:solidFill>
                <a:latin typeface="Myriad Pro Light" panose="020B0403030403020204" pitchFamily="34" charset="0"/>
              </a:defRPr>
            </a:lvl3pPr>
            <a:lvl4pPr marL="883245" indent="0" algn="ctr">
              <a:buClr>
                <a:srgbClr val="FF6600"/>
              </a:buClr>
              <a:buSzPct val="70000"/>
              <a:buFontTx/>
              <a:buNone/>
              <a:defRPr sz="3200" b="0" i="0" baseline="0">
                <a:latin typeface="Helvetica Ligh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p:txBody>
      </p:sp>
      <p:sp>
        <p:nvSpPr>
          <p:cNvPr id="12" name="Title Placeholder 1"/>
          <p:cNvSpPr>
            <a:spLocks noGrp="1"/>
          </p:cNvSpPr>
          <p:nvPr>
            <p:ph type="title" hasCustomPrompt="1"/>
          </p:nvPr>
        </p:nvSpPr>
        <p:spPr>
          <a:xfrm>
            <a:off x="622710" y="187202"/>
            <a:ext cx="10968431" cy="1570983"/>
          </a:xfrm>
          <a:prstGeom prst="rect">
            <a:avLst/>
          </a:prstGeom>
        </p:spPr>
        <p:txBody>
          <a:bodyPr vert="horz" lIns="0" tIns="43960" rIns="87919" bIns="43960" rtlCol="0" anchor="ctr" anchorCtr="0">
            <a:noAutofit/>
          </a:bodyPr>
          <a:lstStyle>
            <a:lvl1pPr>
              <a:defRPr>
                <a:latin typeface="+mj-lt"/>
              </a:defRPr>
            </a:lvl1pPr>
          </a:lstStyle>
          <a:p>
            <a:r>
              <a:rPr lang="en-US" dirty="0" smtClean="0"/>
              <a:t>Click to Edit Slide Title in </a:t>
            </a:r>
            <a:r>
              <a:rPr lang="en-US" dirty="0" err="1" smtClean="0"/>
              <a:t>Titlecase</a:t>
            </a:r>
            <a:endParaRPr lang="en-US" dirty="0"/>
          </a:p>
        </p:txBody>
      </p:sp>
      <p:sp>
        <p:nvSpPr>
          <p:cNvPr id="6" name="Content Placeholder 1"/>
          <p:cNvSpPr>
            <a:spLocks noGrp="1"/>
          </p:cNvSpPr>
          <p:nvPr>
            <p:ph sz="quarter" idx="19" hasCustomPrompt="1"/>
          </p:nvPr>
        </p:nvSpPr>
        <p:spPr>
          <a:xfrm>
            <a:off x="6272073" y="1769808"/>
            <a:ext cx="5319068" cy="4230216"/>
          </a:xfrm>
        </p:spPr>
        <p:txBody>
          <a:bodyPr anchor="ctr">
            <a:normAutofit/>
          </a:bodyPr>
          <a:lstStyle>
            <a:lvl1pPr marL="74613" indent="-17463" algn="l">
              <a:spcBef>
                <a:spcPts val="1600"/>
              </a:spcBef>
              <a:spcAft>
                <a:spcPts val="0"/>
              </a:spcAft>
              <a:buClr>
                <a:schemeClr val="accent1"/>
              </a:buClr>
              <a:buSzPct val="25000"/>
              <a:buFont typeface="Myriad Pro" panose="020B0503030403020204" pitchFamily="34" charset="0"/>
              <a:buChar char=" "/>
              <a:defRPr sz="2800" b="0" i="0" baseline="0">
                <a:solidFill>
                  <a:schemeClr val="tx1"/>
                </a:solidFill>
                <a:latin typeface="+mn-lt"/>
              </a:defRPr>
            </a:lvl1pPr>
            <a:lvl2pPr marL="74613" indent="-17463" algn="l">
              <a:spcBef>
                <a:spcPts val="0"/>
              </a:spcBef>
              <a:spcAft>
                <a:spcPts val="0"/>
              </a:spcAft>
              <a:buClr>
                <a:schemeClr val="accent1"/>
              </a:buClr>
              <a:buSzPct val="25000"/>
              <a:buFont typeface="Myriad Pro" panose="020B0503030403020204" pitchFamily="34" charset="0"/>
              <a:buChar char=" "/>
              <a:defRPr lang="en-US" sz="2400" b="0" i="0" kern="1200" baseline="0" dirty="0" smtClean="0">
                <a:solidFill>
                  <a:schemeClr val="accent1"/>
                </a:solidFill>
                <a:latin typeface="+mn-lt"/>
                <a:ea typeface="+mn-ea"/>
                <a:cs typeface="Arial"/>
              </a:defRPr>
            </a:lvl2pPr>
            <a:lvl3pPr marL="57150" indent="0" algn="l">
              <a:spcBef>
                <a:spcPts val="0"/>
              </a:spcBef>
              <a:buClr>
                <a:srgbClr val="FF6600"/>
              </a:buClr>
              <a:buSzPct val="25000"/>
              <a:buFont typeface="Myriad Pro" panose="020B0503030403020204" pitchFamily="34" charset="0"/>
              <a:buChar char=" "/>
              <a:defRPr sz="2200" b="0" i="0" baseline="0">
                <a:solidFill>
                  <a:schemeClr val="accent1"/>
                </a:solidFill>
                <a:latin typeface="Myriad Pro Light" panose="020B0403030403020204" pitchFamily="34" charset="0"/>
              </a:defRPr>
            </a:lvl3pPr>
            <a:lvl4pPr marL="883245" indent="0" algn="ctr">
              <a:buClr>
                <a:srgbClr val="FF6600"/>
              </a:buClr>
              <a:buSzPct val="70000"/>
              <a:buFontTx/>
              <a:buNone/>
              <a:defRPr sz="3200" b="0" i="0" baseline="0">
                <a:latin typeface="Helvetica Ligh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p:txBody>
      </p:sp>
    </p:spTree>
    <p:extLst>
      <p:ext uri="{BB962C8B-B14F-4D97-AF65-F5344CB8AC3E}">
        <p14:creationId xmlns:p14="http://schemas.microsoft.com/office/powerpoint/2010/main" val="409219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1"/>
      </p:bgRef>
    </p:bg>
    <p:spTree>
      <p:nvGrpSpPr>
        <p:cNvPr id="1" name=""/>
        <p:cNvGrpSpPr/>
        <p:nvPr/>
      </p:nvGrpSpPr>
      <p:grpSpPr>
        <a:xfrm>
          <a:off x="0" y="0"/>
          <a:ext cx="0" cy="0"/>
          <a:chOff x="0" y="0"/>
          <a:chExt cx="0" cy="0"/>
        </a:xfrm>
      </p:grpSpPr>
      <p:sp>
        <p:nvSpPr>
          <p:cNvPr id="11" name="Content 2 Placeholder"/>
          <p:cNvSpPr>
            <a:spLocks noGrp="1"/>
          </p:cNvSpPr>
          <p:nvPr>
            <p:ph sz="quarter" idx="23" hasCustomPrompt="1"/>
          </p:nvPr>
        </p:nvSpPr>
        <p:spPr>
          <a:xfrm>
            <a:off x="6256883" y="2672077"/>
            <a:ext cx="5327904" cy="3340608"/>
          </a:xfrm>
        </p:spPr>
        <p:txBody>
          <a:bodyPr>
            <a:normAutofit/>
          </a:bodyPr>
          <a:lstStyle>
            <a:lvl1pPr>
              <a:defRPr sz="2600"/>
            </a:lvl1pPr>
            <a:lvl3pPr>
              <a:defRPr sz="2200"/>
            </a:lvl3pPr>
            <a:lvl4pPr>
              <a:defRPr sz="2000"/>
            </a:lvl4pPr>
            <a:lvl5pPr>
              <a:defRPr sz="1800"/>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Subtitle 2"/>
          <p:cNvSpPr>
            <a:spLocks noGrp="1"/>
          </p:cNvSpPr>
          <p:nvPr>
            <p:ph type="body" sz="quarter" idx="18" hasCustomPrompt="1"/>
          </p:nvPr>
        </p:nvSpPr>
        <p:spPr>
          <a:xfrm>
            <a:off x="6256883" y="1768634"/>
            <a:ext cx="5317052" cy="745412"/>
          </a:xfrm>
        </p:spPr>
        <p:txBody>
          <a:bodyPr anchor="ctr">
            <a:normAutofit/>
          </a:bodyPr>
          <a:lstStyle>
            <a:lvl1pPr marL="0" indent="0" algn="l">
              <a:buNone/>
              <a:defRPr sz="2800" b="0" i="0">
                <a:solidFill>
                  <a:schemeClr val="accent1"/>
                </a:solidFill>
                <a:latin typeface="Myriad Pro" panose="020B0503030403020204" pitchFamily="34" charset="0"/>
              </a:defRPr>
            </a:lvl1pPr>
          </a:lstStyle>
          <a:p>
            <a:pPr lvl="0"/>
            <a:r>
              <a:rPr lang="en-US" dirty="0" smtClean="0"/>
              <a:t>Click to Edit Column Title</a:t>
            </a:r>
          </a:p>
        </p:txBody>
      </p:sp>
      <p:sp>
        <p:nvSpPr>
          <p:cNvPr id="4" name="Content 1 Placeholder"/>
          <p:cNvSpPr>
            <a:spLocks noGrp="1"/>
          </p:cNvSpPr>
          <p:nvPr>
            <p:ph sz="quarter" idx="22" hasCustomPrompt="1"/>
          </p:nvPr>
        </p:nvSpPr>
        <p:spPr>
          <a:xfrm>
            <a:off x="605368" y="2672077"/>
            <a:ext cx="5327904" cy="3340608"/>
          </a:xfrm>
        </p:spPr>
        <p:txBody>
          <a:bodyPr>
            <a:normAutofit/>
          </a:bodyPr>
          <a:lstStyle>
            <a:lvl1pPr>
              <a:defRPr sz="2600"/>
            </a:lvl1pPr>
            <a:lvl2pPr>
              <a:defRPr sz="2400"/>
            </a:lvl2pPr>
            <a:lvl3pPr>
              <a:defRPr sz="2200"/>
            </a:lvl3pPr>
            <a:lvl4pPr>
              <a:defRPr sz="2000"/>
            </a:lvl4pPr>
            <a:lvl5pPr>
              <a:defRPr sz="1800"/>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Subtitle 1"/>
          <p:cNvSpPr>
            <a:spLocks noGrp="1"/>
          </p:cNvSpPr>
          <p:nvPr>
            <p:ph type="body" sz="quarter" idx="17" hasCustomPrompt="1"/>
          </p:nvPr>
        </p:nvSpPr>
        <p:spPr>
          <a:xfrm>
            <a:off x="605368" y="1767090"/>
            <a:ext cx="5325003" cy="746957"/>
          </a:xfrm>
        </p:spPr>
        <p:txBody>
          <a:bodyPr anchor="ctr">
            <a:normAutofit/>
          </a:bodyPr>
          <a:lstStyle>
            <a:lvl1pPr marL="0" indent="0" algn="l">
              <a:buNone/>
              <a:defRPr sz="2800" b="0" i="0" baseline="0">
                <a:solidFill>
                  <a:schemeClr val="accent1"/>
                </a:solidFill>
                <a:latin typeface="Myriad Pro" panose="020B0503030403020204" pitchFamily="34" charset="0"/>
              </a:defRPr>
            </a:lvl1pPr>
          </a:lstStyle>
          <a:p>
            <a:pPr lvl="0"/>
            <a:r>
              <a:rPr lang="en-US" dirty="0" smtClean="0"/>
              <a:t>Click to Edit Column Title</a:t>
            </a:r>
          </a:p>
        </p:txBody>
      </p:sp>
      <p:sp>
        <p:nvSpPr>
          <p:cNvPr id="20"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sz="4400">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714762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Left | Gray Right">
    <p:spTree>
      <p:nvGrpSpPr>
        <p:cNvPr id="1" name=""/>
        <p:cNvGrpSpPr/>
        <p:nvPr/>
      </p:nvGrpSpPr>
      <p:grpSpPr>
        <a:xfrm>
          <a:off x="0" y="0"/>
          <a:ext cx="0" cy="0"/>
          <a:chOff x="0" y="0"/>
          <a:chExt cx="0" cy="0"/>
        </a:xfrm>
      </p:grpSpPr>
      <p:sp>
        <p:nvSpPr>
          <p:cNvPr id="10" name="Gray Box Background"/>
          <p:cNvSpPr/>
          <p:nvPr userDrawn="1"/>
        </p:nvSpPr>
        <p:spPr>
          <a:xfrm>
            <a:off x="7206965" y="1758184"/>
            <a:ext cx="4517459" cy="4239281"/>
          </a:xfrm>
          <a:prstGeom prst="rect">
            <a:avLst/>
          </a:prstGeom>
          <a:solidFill>
            <a:schemeClr val="bg1">
              <a:lumMod val="95000"/>
            </a:schemeClr>
          </a:solidFill>
          <a:ln w="12700">
            <a:miter lim="400000"/>
          </a:ln>
        </p:spPr>
        <p:txBody>
          <a:bodyPr lIns="38099" tIns="38100" rIns="38099" bIns="38100" anchor="ctr"/>
          <a:lstStyle/>
          <a:p>
            <a:pPr defTabSz="586116">
              <a:defRPr sz="2400"/>
            </a:pPr>
            <a:endParaRPr sz="3200">
              <a:solidFill>
                <a:srgbClr val="333333"/>
              </a:solidFill>
            </a:endParaRPr>
          </a:p>
        </p:txBody>
      </p:sp>
      <p:sp>
        <p:nvSpPr>
          <p:cNvPr id="8" name="Right Placeholder"/>
          <p:cNvSpPr>
            <a:spLocks noGrp="1"/>
          </p:cNvSpPr>
          <p:nvPr>
            <p:ph sz="quarter" idx="18" hasCustomPrompt="1"/>
          </p:nvPr>
        </p:nvSpPr>
        <p:spPr>
          <a:xfrm>
            <a:off x="7435775" y="1972233"/>
            <a:ext cx="4031781" cy="3824944"/>
          </a:xfrm>
        </p:spPr>
        <p:txBody>
          <a:bodyPr anchor="ctr">
            <a:normAutofit/>
          </a:bodyPr>
          <a:lstStyle>
            <a:lvl1pPr marL="0" indent="0" algn="ctr">
              <a:buClr>
                <a:schemeClr val="accent1"/>
              </a:buClr>
              <a:buNone/>
              <a:defRPr sz="2400" baseline="0">
                <a:solidFill>
                  <a:schemeClr val="tx1"/>
                </a:solidFill>
                <a:latin typeface="Myriad Pro" panose="020B0503030403020204" pitchFamily="34" charset="0"/>
              </a:defRPr>
            </a:lvl1pPr>
            <a:lvl2pPr>
              <a:buClr>
                <a:schemeClr val="bg1">
                  <a:lumMod val="65000"/>
                </a:schemeClr>
              </a:buClr>
              <a:defRPr sz="2800"/>
            </a:lvl2pPr>
            <a:lvl3pPr>
              <a:buClr>
                <a:schemeClr val="bg1">
                  <a:lumMod val="85000"/>
                </a:schemeClr>
              </a:buClr>
              <a:defRPr sz="2400"/>
            </a:lvl3pPr>
            <a:lvl4pPr>
              <a:defRPr sz="2133"/>
            </a:lvl4pPr>
            <a:lvl5pPr marL="879174" indent="0">
              <a:buNone/>
              <a:defRPr sz="1867"/>
            </a:lvl5pPr>
          </a:lstStyle>
          <a:p>
            <a:r>
              <a:rPr lang="en-US" dirty="0" smtClean="0"/>
              <a:t>Drag picture </a:t>
            </a:r>
            <a:br>
              <a:rPr lang="en-US" dirty="0" smtClean="0"/>
            </a:br>
            <a:r>
              <a:rPr lang="en-US" dirty="0" smtClean="0"/>
              <a:t>to placeholder </a:t>
            </a:r>
            <a:br>
              <a:rPr lang="en-US" dirty="0" smtClean="0"/>
            </a:br>
            <a:r>
              <a:rPr lang="en-US" dirty="0" smtClean="0"/>
              <a:t>or click icon to </a:t>
            </a:r>
            <a:br>
              <a:rPr lang="en-US" dirty="0" smtClean="0"/>
            </a:br>
            <a:r>
              <a:rPr lang="en-US" dirty="0" smtClean="0"/>
              <a:t>add a graphic</a:t>
            </a:r>
            <a:endParaRPr lang="en-US" dirty="0"/>
          </a:p>
        </p:txBody>
      </p:sp>
      <p:sp>
        <p:nvSpPr>
          <p:cNvPr id="21" name="Left Content Placeholder"/>
          <p:cNvSpPr>
            <a:spLocks noGrp="1"/>
          </p:cNvSpPr>
          <p:nvPr>
            <p:ph sz="quarter" idx="13" hasCustomPrompt="1"/>
          </p:nvPr>
        </p:nvSpPr>
        <p:spPr>
          <a:xfrm>
            <a:off x="603126" y="1769808"/>
            <a:ext cx="6220013" cy="4230307"/>
          </a:xfrm>
        </p:spPr>
        <p:txBody>
          <a:bodyPr>
            <a:normAutofit/>
          </a:bodyPr>
          <a:lstStyle>
            <a:lvl1pPr marL="297129" indent="-297129">
              <a:buClr>
                <a:schemeClr val="accent1"/>
              </a:buClr>
              <a:buSzPct val="70000"/>
              <a:buFont typeface="Wingdings" charset="2"/>
              <a:buChar char="§"/>
              <a:defRPr sz="2600" b="0" i="0" baseline="0">
                <a:solidFill>
                  <a:schemeClr val="tx1"/>
                </a:solidFill>
                <a:latin typeface="+mn-lt"/>
              </a:defRPr>
            </a:lvl1pPr>
            <a:lvl2pPr marL="586116" indent="-288987">
              <a:buClr>
                <a:schemeClr val="bg1">
                  <a:lumMod val="65000"/>
                </a:schemeClr>
              </a:buClr>
              <a:buSzPct val="70000"/>
              <a:buFont typeface="Lucida Grande"/>
              <a:buChar char="-"/>
              <a:defRPr b="0" i="0" baseline="0">
                <a:solidFill>
                  <a:schemeClr val="tx1"/>
                </a:solidFill>
                <a:latin typeface="+mn-lt"/>
              </a:defRPr>
            </a:lvl2pPr>
            <a:lvl3pPr marL="883243" indent="-286954">
              <a:buClr>
                <a:schemeClr val="bg1">
                  <a:lumMod val="85000"/>
                </a:schemeClr>
              </a:buClr>
              <a:buSzPct val="70000"/>
              <a:buFont typeface="Lucida Grande"/>
              <a:buChar char="•"/>
              <a:defRPr sz="2200" b="0" i="0" baseline="0">
                <a:solidFill>
                  <a:schemeClr val="tx1"/>
                </a:solidFill>
                <a:latin typeface="+mn-lt"/>
              </a:defRPr>
            </a:lvl3pPr>
            <a:lvl4pPr marL="1096934" indent="-213689">
              <a:buClr>
                <a:schemeClr val="bg1">
                  <a:lumMod val="85000"/>
                </a:schemeClr>
              </a:buClr>
              <a:buSzPct val="70000"/>
              <a:buFont typeface="Lucida Grande"/>
              <a:buChar char="•"/>
              <a:defRPr sz="2000" b="0" i="0" baseline="0">
                <a:solidFill>
                  <a:schemeClr val="tx1"/>
                </a:solidFill>
                <a:latin typeface="+mn-l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p:txBody>
      </p:sp>
      <p:sp>
        <p:nvSpPr>
          <p:cNvPr id="19"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919598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Column Text/Graphic">
    <p:spTree>
      <p:nvGrpSpPr>
        <p:cNvPr id="1" name=""/>
        <p:cNvGrpSpPr/>
        <p:nvPr/>
      </p:nvGrpSpPr>
      <p:grpSpPr>
        <a:xfrm>
          <a:off x="0" y="0"/>
          <a:ext cx="0" cy="0"/>
          <a:chOff x="0" y="0"/>
          <a:chExt cx="0" cy="0"/>
        </a:xfrm>
      </p:grpSpPr>
      <p:sp>
        <p:nvSpPr>
          <p:cNvPr id="18" name="Content Placeholder 3"/>
          <p:cNvSpPr>
            <a:spLocks noGrp="1"/>
          </p:cNvSpPr>
          <p:nvPr>
            <p:ph sz="quarter" idx="20" hasCustomPrompt="1"/>
          </p:nvPr>
        </p:nvSpPr>
        <p:spPr>
          <a:xfrm>
            <a:off x="8114721" y="1758185"/>
            <a:ext cx="3482031" cy="4230308"/>
          </a:xfrm>
        </p:spPr>
        <p:txBody>
          <a:bodyPr anchor="ctr">
            <a:normAutofit/>
          </a:bodyPr>
          <a:lstStyle>
            <a:lvl1pPr marL="0" indent="0" algn="ctr">
              <a:spcBef>
                <a:spcPts val="0"/>
              </a:spcBef>
              <a:spcAft>
                <a:spcPts val="800"/>
              </a:spcAft>
              <a:buClr>
                <a:srgbClr val="FF6600"/>
              </a:buClr>
              <a:buFontTx/>
              <a:buNone/>
              <a:defRPr sz="2800">
                <a:latin typeface="+mn-lt"/>
              </a:defRPr>
            </a:lvl1pPr>
            <a:lvl2pPr>
              <a:buClr>
                <a:srgbClr val="FF6600"/>
              </a:buClr>
              <a:defRPr sz="2800"/>
            </a:lvl2pPr>
            <a:lvl3pPr>
              <a:buClr>
                <a:srgbClr val="FF6600"/>
              </a:buClr>
              <a:defRPr sz="2400"/>
            </a:lvl3pPr>
            <a:lvl4pPr>
              <a:defRPr sz="2133"/>
            </a:lvl4pPr>
            <a:lvl5pPr marL="879174" indent="0">
              <a:buNone/>
              <a:defRPr sz="1867"/>
            </a:lvl5pPr>
          </a:lstStyle>
          <a:p>
            <a:pPr lvl="0"/>
            <a:r>
              <a:rPr lang="en-US" dirty="0" smtClean="0"/>
              <a:t>Click to edit text or click the image icon to add a graphic</a:t>
            </a:r>
          </a:p>
        </p:txBody>
      </p:sp>
      <p:sp>
        <p:nvSpPr>
          <p:cNvPr id="12" name="Content Placeholder 2"/>
          <p:cNvSpPr>
            <a:spLocks noGrp="1"/>
          </p:cNvSpPr>
          <p:nvPr>
            <p:ph sz="quarter" idx="19" hasCustomPrompt="1"/>
          </p:nvPr>
        </p:nvSpPr>
        <p:spPr>
          <a:xfrm>
            <a:off x="4354986" y="1769807"/>
            <a:ext cx="3482031" cy="4230308"/>
          </a:xfrm>
        </p:spPr>
        <p:txBody>
          <a:bodyPr anchor="ctr">
            <a:normAutofit/>
          </a:bodyPr>
          <a:lstStyle>
            <a:lvl1pPr marL="0" indent="0" algn="ctr">
              <a:spcBef>
                <a:spcPts val="0"/>
              </a:spcBef>
              <a:spcAft>
                <a:spcPts val="800"/>
              </a:spcAft>
              <a:buClr>
                <a:srgbClr val="FF6600"/>
              </a:buClr>
              <a:buFontTx/>
              <a:buNone/>
              <a:defRPr sz="2800">
                <a:latin typeface="+mn-lt"/>
              </a:defRPr>
            </a:lvl1pPr>
            <a:lvl2pPr>
              <a:buClr>
                <a:srgbClr val="FF6600"/>
              </a:buClr>
              <a:defRPr sz="2800"/>
            </a:lvl2pPr>
            <a:lvl3pPr>
              <a:buClr>
                <a:srgbClr val="FF6600"/>
              </a:buClr>
              <a:defRPr sz="2400"/>
            </a:lvl3pPr>
            <a:lvl4pPr>
              <a:defRPr sz="2133"/>
            </a:lvl4pPr>
            <a:lvl5pPr marL="879174" indent="0">
              <a:buNone/>
              <a:defRPr sz="1867"/>
            </a:lvl5pPr>
          </a:lstStyle>
          <a:p>
            <a:pPr lvl="0"/>
            <a:r>
              <a:rPr lang="en-US" dirty="0" smtClean="0"/>
              <a:t>Click to edit text or click the image icon to add a graphic</a:t>
            </a:r>
          </a:p>
        </p:txBody>
      </p:sp>
      <p:sp>
        <p:nvSpPr>
          <p:cNvPr id="16" name="Content Placeholder 1"/>
          <p:cNvSpPr>
            <a:spLocks noGrp="1"/>
          </p:cNvSpPr>
          <p:nvPr>
            <p:ph sz="quarter" idx="18" hasCustomPrompt="1"/>
          </p:nvPr>
        </p:nvSpPr>
        <p:spPr>
          <a:xfrm>
            <a:off x="605371" y="1769807"/>
            <a:ext cx="3482031" cy="4230308"/>
          </a:xfrm>
        </p:spPr>
        <p:txBody>
          <a:bodyPr anchor="ctr">
            <a:normAutofit/>
          </a:bodyPr>
          <a:lstStyle>
            <a:lvl1pPr marL="0" indent="0" algn="ctr">
              <a:spcBef>
                <a:spcPts val="0"/>
              </a:spcBef>
              <a:spcAft>
                <a:spcPts val="800"/>
              </a:spcAft>
              <a:buClr>
                <a:srgbClr val="FF6600"/>
              </a:buClr>
              <a:buFontTx/>
              <a:buNone/>
              <a:defRPr sz="2800" baseline="0">
                <a:latin typeface="+mn-lt"/>
              </a:defRPr>
            </a:lvl1pPr>
            <a:lvl2pPr marL="297129" indent="0" algn="ctr">
              <a:buClr>
                <a:srgbClr val="FF6600"/>
              </a:buClr>
              <a:buFontTx/>
              <a:buNone/>
              <a:defRPr sz="2800"/>
            </a:lvl2pPr>
            <a:lvl3pPr marL="596289" indent="0" algn="ctr">
              <a:buClr>
                <a:srgbClr val="FF6600"/>
              </a:buClr>
              <a:buFontTx/>
              <a:buNone/>
              <a:defRPr sz="2400"/>
            </a:lvl3pPr>
            <a:lvl4pPr>
              <a:defRPr sz="2133"/>
            </a:lvl4pPr>
            <a:lvl5pPr marL="879174" indent="0">
              <a:buNone/>
              <a:defRPr sz="1867"/>
            </a:lvl5pPr>
          </a:lstStyle>
          <a:p>
            <a:pPr lvl="0"/>
            <a:r>
              <a:rPr lang="en-US" dirty="0" smtClean="0"/>
              <a:t>Click to edit text or click the image icon to add a graphic</a:t>
            </a:r>
          </a:p>
        </p:txBody>
      </p:sp>
      <p:sp>
        <p:nvSpPr>
          <p:cNvPr id="20" name="Title"/>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solidFill>
                  <a:schemeClr val="tx1"/>
                </a:solidFill>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4285789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or Chunking">
    <p:spTree>
      <p:nvGrpSpPr>
        <p:cNvPr id="1" name=""/>
        <p:cNvGrpSpPr/>
        <p:nvPr/>
      </p:nvGrpSpPr>
      <p:grpSpPr>
        <a:xfrm>
          <a:off x="0" y="0"/>
          <a:ext cx="0" cy="0"/>
          <a:chOff x="0" y="0"/>
          <a:chExt cx="0" cy="0"/>
        </a:xfrm>
      </p:grpSpPr>
      <p:sp>
        <p:nvSpPr>
          <p:cNvPr id="12" name="Blue Box"/>
          <p:cNvSpPr>
            <a:spLocks noGrp="1"/>
          </p:cNvSpPr>
          <p:nvPr>
            <p:ph type="body" sz="quarter" idx="38" hasCustomPrompt="1"/>
          </p:nvPr>
        </p:nvSpPr>
        <p:spPr>
          <a:xfrm>
            <a:off x="6211120" y="4134748"/>
            <a:ext cx="3462528" cy="2084832"/>
          </a:xfrm>
          <a:solidFill>
            <a:schemeClr val="accent3"/>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3" name="Gray Box"/>
          <p:cNvSpPr>
            <a:spLocks noGrp="1"/>
          </p:cNvSpPr>
          <p:nvPr>
            <p:ph type="body" sz="quarter" idx="39" hasCustomPrompt="1"/>
          </p:nvPr>
        </p:nvSpPr>
        <p:spPr>
          <a:xfrm>
            <a:off x="2488415" y="4134748"/>
            <a:ext cx="3462528" cy="2084832"/>
          </a:xfrm>
          <a:solidFill>
            <a:schemeClr val="bg1">
              <a:lumMod val="65000"/>
            </a:schemeClr>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1" name="Green Box"/>
          <p:cNvSpPr>
            <a:spLocks noGrp="1"/>
          </p:cNvSpPr>
          <p:nvPr>
            <p:ph type="body" sz="quarter" idx="37" hasCustomPrompt="1"/>
          </p:nvPr>
        </p:nvSpPr>
        <p:spPr>
          <a:xfrm>
            <a:off x="6211120" y="1803061"/>
            <a:ext cx="3462528" cy="2084832"/>
          </a:xfrm>
          <a:solidFill>
            <a:schemeClr val="accent4"/>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5" name="Orange Box"/>
          <p:cNvSpPr>
            <a:spLocks noGrp="1"/>
          </p:cNvSpPr>
          <p:nvPr>
            <p:ph type="body" sz="quarter" idx="36"/>
          </p:nvPr>
        </p:nvSpPr>
        <p:spPr>
          <a:xfrm>
            <a:off x="2488415" y="1803061"/>
            <a:ext cx="3462528" cy="2084832"/>
          </a:xfrm>
          <a:solidFill>
            <a:schemeClr val="accent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smtClean="0"/>
              <a:t>Click to edit Master text styles</a:t>
            </a:r>
          </a:p>
        </p:txBody>
      </p:sp>
      <p:sp>
        <p:nvSpPr>
          <p:cNvPr id="27" name="Title"/>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2256718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Color Chunking">
    <p:spTree>
      <p:nvGrpSpPr>
        <p:cNvPr id="1" name=""/>
        <p:cNvGrpSpPr/>
        <p:nvPr/>
      </p:nvGrpSpPr>
      <p:grpSpPr>
        <a:xfrm>
          <a:off x="0" y="0"/>
          <a:ext cx="0" cy="0"/>
          <a:chOff x="0" y="0"/>
          <a:chExt cx="0" cy="0"/>
        </a:xfrm>
      </p:grpSpPr>
      <p:sp>
        <p:nvSpPr>
          <p:cNvPr id="11" name="Bottom Right Box"/>
          <p:cNvSpPr>
            <a:spLocks noGrp="1"/>
          </p:cNvSpPr>
          <p:nvPr>
            <p:ph type="body" sz="quarter" idx="39" hasCustomPrompt="1"/>
          </p:nvPr>
        </p:nvSpPr>
        <p:spPr>
          <a:xfrm>
            <a:off x="8095211" y="4162972"/>
            <a:ext cx="3462528" cy="2084832"/>
          </a:xfrm>
          <a:solidFill>
            <a:schemeClr val="accent5"/>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2" name="Middle Bottom Box"/>
          <p:cNvSpPr>
            <a:spLocks noGrp="1"/>
          </p:cNvSpPr>
          <p:nvPr>
            <p:ph type="body" sz="quarter" idx="40" hasCustomPrompt="1"/>
          </p:nvPr>
        </p:nvSpPr>
        <p:spPr>
          <a:xfrm>
            <a:off x="4360493" y="4162972"/>
            <a:ext cx="3462528" cy="2084832"/>
          </a:xfrm>
          <a:solidFill>
            <a:schemeClr val="accent3"/>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3" name="Bottom Left Box"/>
          <p:cNvSpPr>
            <a:spLocks noGrp="1"/>
          </p:cNvSpPr>
          <p:nvPr>
            <p:ph type="body" sz="quarter" idx="41" hasCustomPrompt="1"/>
          </p:nvPr>
        </p:nvSpPr>
        <p:spPr>
          <a:xfrm>
            <a:off x="625776" y="4162972"/>
            <a:ext cx="3462528" cy="2084832"/>
          </a:xfrm>
          <a:solidFill>
            <a:schemeClr val="tx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0" name="Top Right Box"/>
          <p:cNvSpPr>
            <a:spLocks noGrp="1"/>
          </p:cNvSpPr>
          <p:nvPr>
            <p:ph type="body" sz="quarter" idx="38" hasCustomPrompt="1"/>
          </p:nvPr>
        </p:nvSpPr>
        <p:spPr>
          <a:xfrm>
            <a:off x="8095211" y="1801707"/>
            <a:ext cx="3462528" cy="2084832"/>
          </a:xfrm>
          <a:solidFill>
            <a:schemeClr val="tx2">
              <a:lumMod val="60000"/>
              <a:lumOff val="40000"/>
            </a:schemeClr>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9" name="Top Middle Box"/>
          <p:cNvSpPr>
            <a:spLocks noGrp="1"/>
          </p:cNvSpPr>
          <p:nvPr>
            <p:ph type="body" sz="quarter" idx="37" hasCustomPrompt="1"/>
          </p:nvPr>
        </p:nvSpPr>
        <p:spPr>
          <a:xfrm>
            <a:off x="4360493" y="1801707"/>
            <a:ext cx="3462528" cy="2084832"/>
          </a:xfrm>
          <a:solidFill>
            <a:schemeClr val="accent1"/>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4" name="Top Left Box"/>
          <p:cNvSpPr>
            <a:spLocks noGrp="1"/>
          </p:cNvSpPr>
          <p:nvPr>
            <p:ph type="body" sz="quarter" idx="42" hasCustomPrompt="1"/>
          </p:nvPr>
        </p:nvSpPr>
        <p:spPr>
          <a:xfrm>
            <a:off x="625776" y="1801707"/>
            <a:ext cx="3462528" cy="2084832"/>
          </a:xfrm>
          <a:solidFill>
            <a:schemeClr val="accent4"/>
          </a:solidFill>
        </p:spPr>
        <p:txBody>
          <a:bodyPr lIns="45720" tIns="45720" rIns="45720" bIns="45720" anchor="ctr">
            <a:normAutofit/>
          </a:bodyPr>
          <a:lstStyle>
            <a:lvl1pPr marL="0" indent="0" algn="ctr">
              <a:buNone/>
              <a:defRPr sz="3200">
                <a:solidFill>
                  <a:schemeClr val="bg1"/>
                </a:solidFill>
                <a:latin typeface="Myriad Pro" panose="020B0503030403020204" pitchFamily="34" charset="0"/>
              </a:defRPr>
            </a:lvl1pPr>
            <a:lvl2pPr marL="297129" indent="0">
              <a:buNone/>
              <a:defRPr/>
            </a:lvl2pPr>
            <a:lvl3pPr marL="596289" indent="0">
              <a:buNone/>
              <a:defRPr/>
            </a:lvl3pPr>
            <a:lvl4pPr marL="883245" indent="0">
              <a:buNone/>
              <a:defRPr/>
            </a:lvl4pPr>
            <a:lvl5pPr marL="1096931" indent="0">
              <a:buNone/>
              <a:defRPr/>
            </a:lvl5pPr>
          </a:lstStyle>
          <a:p>
            <a:pPr lvl="0"/>
            <a:r>
              <a:rPr lang="en-US" dirty="0" smtClean="0"/>
              <a:t>Click to edit text</a:t>
            </a:r>
            <a:endParaRPr lang="en-US" dirty="0"/>
          </a:p>
        </p:txBody>
      </p:sp>
      <p:sp>
        <p:nvSpPr>
          <p:cNvPr id="15" name="Title"/>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3376775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verview/Summary">
    <p:spTree>
      <p:nvGrpSpPr>
        <p:cNvPr id="1" name=""/>
        <p:cNvGrpSpPr/>
        <p:nvPr/>
      </p:nvGrpSpPr>
      <p:grpSpPr>
        <a:xfrm>
          <a:off x="0" y="0"/>
          <a:ext cx="0" cy="0"/>
          <a:chOff x="0" y="0"/>
          <a:chExt cx="0" cy="0"/>
        </a:xfrm>
      </p:grpSpPr>
      <p:cxnSp>
        <p:nvCxnSpPr>
          <p:cNvPr id="24" name="Orange Line"/>
          <p:cNvCxnSpPr/>
          <p:nvPr userDrawn="1"/>
        </p:nvCxnSpPr>
        <p:spPr>
          <a:xfrm>
            <a:off x="4064001" y="1753810"/>
            <a:ext cx="0" cy="4172857"/>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9" name="Content 2"/>
          <p:cNvSpPr>
            <a:spLocks noGrp="1"/>
          </p:cNvSpPr>
          <p:nvPr>
            <p:ph type="body" sz="quarter" idx="10" hasCustomPrompt="1"/>
          </p:nvPr>
        </p:nvSpPr>
        <p:spPr>
          <a:xfrm>
            <a:off x="4478867" y="1826379"/>
            <a:ext cx="7095067" cy="4100288"/>
          </a:xfrm>
        </p:spPr>
        <p:txBody>
          <a:bodyPr lIns="0" rIns="0" bIns="0" anchor="ctr" anchorCtr="0">
            <a:normAutofit/>
          </a:bodyPr>
          <a:lstStyle>
            <a:lvl1pPr marL="0" marR="0" indent="0" algn="l" defTabSz="586116" rtl="0" eaLnBrk="1" fontAlgn="auto" latinLnBrk="0" hangingPunct="1">
              <a:lnSpc>
                <a:spcPct val="100000"/>
              </a:lnSpc>
              <a:spcBef>
                <a:spcPts val="0"/>
              </a:spcBef>
              <a:spcAft>
                <a:spcPts val="1600"/>
              </a:spcAft>
              <a:buClr>
                <a:schemeClr val="accent1"/>
              </a:buClr>
              <a:buSzPct val="70000"/>
              <a:buFont typeface="Wingdings" charset="2"/>
              <a:buNone/>
              <a:tabLst/>
              <a:defRPr sz="3200" b="0" baseline="0">
                <a:latin typeface="+mn-lt"/>
                <a:cs typeface="Myriad Pro" panose="020B0503030403020204" pitchFamily="34" charset="0"/>
              </a:defRPr>
            </a:lvl1pPr>
          </a:lstStyle>
          <a:p>
            <a:pPr lvl="0"/>
            <a:r>
              <a:rPr lang="en-US" dirty="0" smtClean="0"/>
              <a:t>Click to add overview of topics</a:t>
            </a:r>
          </a:p>
          <a:p>
            <a:pPr lvl="0"/>
            <a:r>
              <a:rPr lang="en-US" dirty="0" smtClean="0"/>
              <a:t>Don’t forget to include why this subject is important and build a little excitement about this course/module</a:t>
            </a:r>
          </a:p>
        </p:txBody>
      </p:sp>
      <p:sp>
        <p:nvSpPr>
          <p:cNvPr id="20" name="Content 1"/>
          <p:cNvSpPr>
            <a:spLocks noGrp="1"/>
          </p:cNvSpPr>
          <p:nvPr>
            <p:ph sz="quarter" idx="11" hasCustomPrompt="1"/>
          </p:nvPr>
        </p:nvSpPr>
        <p:spPr>
          <a:xfrm>
            <a:off x="1318366" y="2712749"/>
            <a:ext cx="2325095" cy="2327547"/>
          </a:xfrm>
        </p:spPr>
        <p:txBody>
          <a:bodyPr anchor="ctr">
            <a:normAutofit/>
          </a:bodyPr>
          <a:lstStyle>
            <a:lvl1pPr marL="0" indent="0" algn="ctr">
              <a:buNone/>
              <a:defRPr sz="2133">
                <a:solidFill>
                  <a:schemeClr val="tx1"/>
                </a:solidFill>
                <a:latin typeface="Myriad Pro" panose="020B0503030403020204" pitchFamily="34" charset="0"/>
              </a:defRPr>
            </a:lvl1pPr>
          </a:lstStyle>
          <a:p>
            <a:r>
              <a:rPr lang="en-US" dirty="0" smtClean="0"/>
              <a:t>Drag picture to placeholder or click icon to add a graphic</a:t>
            </a:r>
            <a:endParaRPr lang="en-US" dirty="0"/>
          </a:p>
        </p:txBody>
      </p:sp>
      <p:sp>
        <p:nvSpPr>
          <p:cNvPr id="3" name="Title Placeholder 1"/>
          <p:cNvSpPr>
            <a:spLocks noGrp="1"/>
          </p:cNvSpPr>
          <p:nvPr>
            <p:ph type="title" hasCustomPrompt="1"/>
          </p:nvPr>
        </p:nvSpPr>
        <p:spPr>
          <a:xfrm>
            <a:off x="605371" y="187202"/>
            <a:ext cx="10991380" cy="1570983"/>
          </a:xfrm>
          <a:prstGeom prst="rect">
            <a:avLst/>
          </a:prstGeom>
        </p:spPr>
        <p:txBody>
          <a:bodyPr vert="horz" lIns="0" tIns="43960" rIns="87919" bIns="43960" rtlCol="0" anchor="ctr" anchorCtr="0">
            <a:noAutofit/>
          </a:bodyPr>
          <a:lstStyle>
            <a:lvl1pPr>
              <a:defRPr>
                <a:latin typeface="+mj-lt"/>
              </a:defRPr>
            </a:lvl1pPr>
          </a:lstStyle>
          <a:p>
            <a:r>
              <a:rPr lang="en-US" dirty="0" smtClean="0"/>
              <a:t>Overview, Summary, or Similar Title</a:t>
            </a:r>
            <a:endParaRPr lang="en-US" dirty="0"/>
          </a:p>
        </p:txBody>
      </p:sp>
    </p:spTree>
    <p:extLst>
      <p:ext uri="{BB962C8B-B14F-4D97-AF65-F5344CB8AC3E}">
        <p14:creationId xmlns:p14="http://schemas.microsoft.com/office/powerpoint/2010/main" val="827325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Chunking">
    <p:spTree>
      <p:nvGrpSpPr>
        <p:cNvPr id="1" name=""/>
        <p:cNvGrpSpPr/>
        <p:nvPr/>
      </p:nvGrpSpPr>
      <p:grpSpPr>
        <a:xfrm>
          <a:off x="0" y="0"/>
          <a:ext cx="0" cy="0"/>
          <a:chOff x="0" y="0"/>
          <a:chExt cx="0" cy="0"/>
        </a:xfrm>
      </p:grpSpPr>
      <p:sp>
        <p:nvSpPr>
          <p:cNvPr id="12" name="Text Placeholder 11"/>
          <p:cNvSpPr>
            <a:spLocks noGrp="1"/>
          </p:cNvSpPr>
          <p:nvPr>
            <p:ph type="body" sz="quarter" idx="28" hasCustomPrompt="1"/>
          </p:nvPr>
        </p:nvSpPr>
        <p:spPr>
          <a:xfrm>
            <a:off x="609299"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26" name="Text Placeholder 11"/>
          <p:cNvSpPr>
            <a:spLocks noGrp="1"/>
          </p:cNvSpPr>
          <p:nvPr>
            <p:ph type="body" sz="quarter" idx="29" hasCustomPrompt="1"/>
          </p:nvPr>
        </p:nvSpPr>
        <p:spPr>
          <a:xfrm>
            <a:off x="3425069"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28" name="Text Placeholder 11"/>
          <p:cNvSpPr>
            <a:spLocks noGrp="1"/>
          </p:cNvSpPr>
          <p:nvPr>
            <p:ph type="body" sz="quarter" idx="30" hasCustomPrompt="1"/>
          </p:nvPr>
        </p:nvSpPr>
        <p:spPr>
          <a:xfrm>
            <a:off x="6240840"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29" name="Text Placeholder 11"/>
          <p:cNvSpPr>
            <a:spLocks noGrp="1"/>
          </p:cNvSpPr>
          <p:nvPr>
            <p:ph type="body" sz="quarter" idx="31" hasCustomPrompt="1"/>
          </p:nvPr>
        </p:nvSpPr>
        <p:spPr>
          <a:xfrm>
            <a:off x="9056611" y="1900768"/>
            <a:ext cx="2554816" cy="3774017"/>
          </a:xfrm>
          <a:solidFill>
            <a:schemeClr val="accent4"/>
          </a:solidFill>
        </p:spPr>
        <p:txBody>
          <a:bodyPr tIns="45720" bIns="45720" anchor="b">
            <a:normAutofit/>
          </a:bodyPr>
          <a:lstStyle>
            <a:lvl1pPr marL="0" indent="0" algn="ctr">
              <a:buNone/>
              <a:defRPr sz="2400">
                <a:solidFill>
                  <a:schemeClr val="bg1"/>
                </a:solidFill>
              </a:defRPr>
            </a:lvl1pPr>
            <a:lvl2pPr marL="297129" indent="0" algn="ctr">
              <a:buNone/>
              <a:defRPr>
                <a:solidFill>
                  <a:schemeClr val="bg1"/>
                </a:solidFill>
              </a:defRPr>
            </a:lvl2pPr>
            <a:lvl3pPr marL="0" indent="0" algn="ctr">
              <a:buNone/>
              <a:defRPr>
                <a:solidFill>
                  <a:schemeClr val="bg1"/>
                </a:solidFill>
              </a:defRPr>
            </a:lvl3pPr>
            <a:lvl4pPr marL="883245" indent="0" algn="ctr">
              <a:buNone/>
              <a:defRPr>
                <a:solidFill>
                  <a:schemeClr val="bg1"/>
                </a:solidFill>
              </a:defRPr>
            </a:lvl4pPr>
            <a:lvl5pPr marL="1096931" indent="0" algn="ctr">
              <a:buNone/>
              <a:defRPr>
                <a:solidFill>
                  <a:schemeClr val="bg1"/>
                </a:solidFill>
              </a:defRPr>
            </a:lvl5pPr>
          </a:lstStyle>
          <a:p>
            <a:pPr lvl="0"/>
            <a:r>
              <a:rPr lang="en-US" dirty="0" smtClean="0"/>
              <a:t>Click to edit text</a:t>
            </a:r>
          </a:p>
        </p:txBody>
      </p:sp>
      <p:sp>
        <p:nvSpPr>
          <p:cNvPr id="34" name="Right 2 Placeholder"/>
          <p:cNvSpPr>
            <a:spLocks noGrp="1"/>
          </p:cNvSpPr>
          <p:nvPr>
            <p:ph sz="quarter" idx="27" hasCustomPrompt="1"/>
          </p:nvPr>
        </p:nvSpPr>
        <p:spPr>
          <a:xfrm>
            <a:off x="9214440"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25" name="Right 1 Placeholder"/>
          <p:cNvSpPr>
            <a:spLocks noGrp="1"/>
          </p:cNvSpPr>
          <p:nvPr>
            <p:ph sz="quarter" idx="25" hasCustomPrompt="1"/>
          </p:nvPr>
        </p:nvSpPr>
        <p:spPr>
          <a:xfrm>
            <a:off x="6403080"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22" name="Left 2 Placeholder"/>
          <p:cNvSpPr>
            <a:spLocks noGrp="1"/>
          </p:cNvSpPr>
          <p:nvPr>
            <p:ph sz="quarter" idx="23" hasCustomPrompt="1"/>
          </p:nvPr>
        </p:nvSpPr>
        <p:spPr>
          <a:xfrm>
            <a:off x="3594139"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13" name="Left 1 Placeholder"/>
          <p:cNvSpPr>
            <a:spLocks noGrp="1"/>
          </p:cNvSpPr>
          <p:nvPr>
            <p:ph sz="quarter" idx="21" hasCustomPrompt="1"/>
          </p:nvPr>
        </p:nvSpPr>
        <p:spPr>
          <a:xfrm>
            <a:off x="785198" y="2095501"/>
            <a:ext cx="2201333" cy="2315633"/>
          </a:xfrm>
        </p:spPr>
        <p:txBody>
          <a:bodyPr anchor="ctr">
            <a:normAutofit/>
          </a:bodyPr>
          <a:lstStyle>
            <a:lvl1pPr marL="0" indent="0" algn="ctr">
              <a:buNone/>
              <a:defRPr sz="1800">
                <a:solidFill>
                  <a:srgbClr val="000000"/>
                </a:solidFill>
                <a:latin typeface="Myriad Pro" panose="020B0503030403020204" pitchFamily="34" charset="0"/>
              </a:defRPr>
            </a:lvl1pPr>
          </a:lstStyle>
          <a:p>
            <a:r>
              <a:rPr lang="en-US" dirty="0" smtClean="0"/>
              <a:t>Drag picture to placeholder or click icon to add</a:t>
            </a:r>
            <a:endParaRPr lang="en-US" dirty="0"/>
          </a:p>
        </p:txBody>
      </p:sp>
      <p:sp>
        <p:nvSpPr>
          <p:cNvPr id="27" name="Title 1"/>
          <p:cNvSpPr>
            <a:spLocks noGrp="1"/>
          </p:cNvSpPr>
          <p:nvPr>
            <p:ph type="title" hasCustomPrompt="1"/>
          </p:nvPr>
        </p:nvSpPr>
        <p:spPr>
          <a:xfrm>
            <a:off x="605371" y="187202"/>
            <a:ext cx="10991380" cy="1570983"/>
          </a:xfrm>
        </p:spPr>
        <p:txBody>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3028809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Chunkin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8280244" y="3147731"/>
            <a:ext cx="3335867" cy="1102783"/>
          </a:xfrm>
        </p:spPr>
        <p:txBody>
          <a:bodyPr anchor="ctr">
            <a:normAutofit/>
          </a:bodyPr>
          <a:lstStyle>
            <a:lvl1pPr marL="0" indent="0" algn="ctr">
              <a:buNone/>
              <a:defRPr sz="2800">
                <a:latin typeface="+mn-lt"/>
              </a:defRPr>
            </a:lvl1pPr>
          </a:lstStyle>
          <a:p>
            <a:pPr lvl="0"/>
            <a:r>
              <a:rPr lang="en-US" dirty="0" smtClean="0"/>
              <a:t>Add text. 1 or 2 lines is best. 3 lines max</a:t>
            </a:r>
          </a:p>
        </p:txBody>
      </p:sp>
      <p:cxnSp>
        <p:nvCxnSpPr>
          <p:cNvPr id="45" name="Straight Connector 2"/>
          <p:cNvCxnSpPr/>
          <p:nvPr userDrawn="1"/>
        </p:nvCxnSpPr>
        <p:spPr>
          <a:xfrm>
            <a:off x="4169077" y="3130617"/>
            <a:ext cx="1" cy="1119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4423589" y="3147731"/>
            <a:ext cx="3335867" cy="1102783"/>
          </a:xfrm>
        </p:spPr>
        <p:txBody>
          <a:bodyPr anchor="ctr">
            <a:normAutofit/>
          </a:bodyPr>
          <a:lstStyle>
            <a:lvl1pPr marL="0" indent="0" algn="ctr">
              <a:buNone/>
              <a:defRPr sz="2800">
                <a:latin typeface="+mn-lt"/>
              </a:defRPr>
            </a:lvl1pPr>
          </a:lstStyle>
          <a:p>
            <a:pPr lvl="0"/>
            <a:r>
              <a:rPr lang="en-US" dirty="0" smtClean="0"/>
              <a:t>Add text. 1 or 2 lines is best. 3 lines max</a:t>
            </a:r>
          </a:p>
        </p:txBody>
      </p:sp>
      <p:cxnSp>
        <p:nvCxnSpPr>
          <p:cNvPr id="46" name="Straight Connector 1"/>
          <p:cNvCxnSpPr/>
          <p:nvPr userDrawn="1"/>
        </p:nvCxnSpPr>
        <p:spPr>
          <a:xfrm>
            <a:off x="8019850" y="3130617"/>
            <a:ext cx="1" cy="1119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572817" y="3147731"/>
            <a:ext cx="3335867" cy="1102783"/>
          </a:xfrm>
        </p:spPr>
        <p:txBody>
          <a:bodyPr anchor="ctr">
            <a:normAutofit/>
          </a:bodyPr>
          <a:lstStyle>
            <a:lvl1pPr marL="0" indent="0" algn="ctr">
              <a:buNone/>
              <a:defRPr sz="2800">
                <a:latin typeface="+mn-lt"/>
              </a:defRPr>
            </a:lvl1pPr>
          </a:lstStyle>
          <a:p>
            <a:pPr lvl="0"/>
            <a:r>
              <a:rPr lang="en-US" dirty="0" smtClean="0"/>
              <a:t>Add text. 1 or 2 lines is best. 3 lines max</a:t>
            </a:r>
          </a:p>
        </p:txBody>
      </p:sp>
      <p:sp>
        <p:nvSpPr>
          <p:cNvPr id="27" name="Title"/>
          <p:cNvSpPr>
            <a:spLocks noGrp="1"/>
          </p:cNvSpPr>
          <p:nvPr>
            <p:ph type="title" hasCustomPrompt="1"/>
          </p:nvPr>
        </p:nvSpPr>
        <p:spPr>
          <a:xfrm>
            <a:off x="605371" y="187202"/>
            <a:ext cx="10991380" cy="1570983"/>
          </a:xfrm>
        </p:spPr>
        <p:txBody>
          <a:bodyPr/>
          <a:lstStyle>
            <a:lvl1pPr>
              <a:defRPr>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3880349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Chunking Orange">
    <p:bg>
      <p:bgPr>
        <a:solidFill>
          <a:schemeClr val="accent1"/>
        </a:solidFill>
        <a:effectLst/>
      </p:bgPr>
    </p:bg>
    <p:spTree>
      <p:nvGrpSpPr>
        <p:cNvPr id="1" name=""/>
        <p:cNvGrpSpPr/>
        <p:nvPr/>
      </p:nvGrpSpPr>
      <p:grpSpPr>
        <a:xfrm>
          <a:off x="0" y="0"/>
          <a:ext cx="0" cy="0"/>
          <a:chOff x="0" y="0"/>
          <a:chExt cx="0" cy="0"/>
        </a:xfrm>
      </p:grpSpPr>
      <p:sp>
        <p:nvSpPr>
          <p:cNvPr id="11" name="Text Placeholder 3"/>
          <p:cNvSpPr>
            <a:spLocks noGrp="1"/>
          </p:cNvSpPr>
          <p:nvPr>
            <p:ph type="body" sz="quarter" idx="16" hasCustomPrompt="1"/>
          </p:nvPr>
        </p:nvSpPr>
        <p:spPr>
          <a:xfrm>
            <a:off x="8280244"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smtClean="0"/>
              <a:t>Add text. 1 or 2 lines is best. 3 lines max</a:t>
            </a:r>
          </a:p>
        </p:txBody>
      </p:sp>
      <p:cxnSp>
        <p:nvCxnSpPr>
          <p:cNvPr id="45" name="Straight Connector 2"/>
          <p:cNvCxnSpPr/>
          <p:nvPr userDrawn="1"/>
        </p:nvCxnSpPr>
        <p:spPr>
          <a:xfrm>
            <a:off x="4169077" y="3130617"/>
            <a:ext cx="1" cy="11198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5" hasCustomPrompt="1"/>
          </p:nvPr>
        </p:nvSpPr>
        <p:spPr>
          <a:xfrm>
            <a:off x="4423589"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smtClean="0"/>
              <a:t>Add text. 1 or 2 lines is best. 3 lines max</a:t>
            </a:r>
          </a:p>
        </p:txBody>
      </p:sp>
      <p:cxnSp>
        <p:nvCxnSpPr>
          <p:cNvPr id="46" name="Straight Connector 1"/>
          <p:cNvCxnSpPr/>
          <p:nvPr userDrawn="1"/>
        </p:nvCxnSpPr>
        <p:spPr>
          <a:xfrm>
            <a:off x="8019850" y="3130617"/>
            <a:ext cx="1" cy="11198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1"/>
          <p:cNvSpPr>
            <a:spLocks noGrp="1"/>
          </p:cNvSpPr>
          <p:nvPr>
            <p:ph type="body" sz="quarter" idx="14" hasCustomPrompt="1"/>
          </p:nvPr>
        </p:nvSpPr>
        <p:spPr>
          <a:xfrm>
            <a:off x="572817" y="3147731"/>
            <a:ext cx="3335867" cy="1102783"/>
          </a:xfrm>
        </p:spPr>
        <p:txBody>
          <a:bodyPr anchor="ctr">
            <a:normAutofit/>
          </a:bodyPr>
          <a:lstStyle>
            <a:lvl1pPr marL="0" indent="0" algn="ctr">
              <a:buNone/>
              <a:defRPr sz="2800">
                <a:solidFill>
                  <a:schemeClr val="bg1"/>
                </a:solidFill>
                <a:latin typeface="+mn-lt"/>
              </a:defRPr>
            </a:lvl1pPr>
          </a:lstStyle>
          <a:p>
            <a:pPr lvl="0"/>
            <a:r>
              <a:rPr lang="en-US" dirty="0" smtClean="0"/>
              <a:t>Add text. 1 or 2 lines is best. 3 lines max</a:t>
            </a:r>
          </a:p>
        </p:txBody>
      </p:sp>
      <p:sp>
        <p:nvSpPr>
          <p:cNvPr id="27" name="Title"/>
          <p:cNvSpPr>
            <a:spLocks noGrp="1"/>
          </p:cNvSpPr>
          <p:nvPr>
            <p:ph type="title" hasCustomPrompt="1"/>
          </p:nvPr>
        </p:nvSpPr>
        <p:spPr>
          <a:xfrm>
            <a:off x="605371" y="187202"/>
            <a:ext cx="10991380" cy="1570983"/>
          </a:xfrm>
        </p:spPr>
        <p:txBody>
          <a:bodyPr/>
          <a:lstStyle>
            <a:lvl1pPr>
              <a:defRPr>
                <a:solidFill>
                  <a:schemeClr val="bg1"/>
                </a:solidFill>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572332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Left | Line | Text Right">
    <p:spTree>
      <p:nvGrpSpPr>
        <p:cNvPr id="1" name=""/>
        <p:cNvGrpSpPr/>
        <p:nvPr/>
      </p:nvGrpSpPr>
      <p:grpSpPr>
        <a:xfrm>
          <a:off x="0" y="0"/>
          <a:ext cx="0" cy="0"/>
          <a:chOff x="0" y="0"/>
          <a:chExt cx="0" cy="0"/>
        </a:xfrm>
      </p:grpSpPr>
      <p:sp>
        <p:nvSpPr>
          <p:cNvPr id="15" name="Text Placeholder"/>
          <p:cNvSpPr>
            <a:spLocks noGrp="1"/>
          </p:cNvSpPr>
          <p:nvPr>
            <p:ph type="body" sz="quarter" idx="10" hasCustomPrompt="1"/>
          </p:nvPr>
        </p:nvSpPr>
        <p:spPr>
          <a:xfrm>
            <a:off x="4478867" y="2353311"/>
            <a:ext cx="7095067" cy="1998133"/>
          </a:xfrm>
        </p:spPr>
        <p:txBody>
          <a:bodyPr anchor="ctr">
            <a:normAutofit/>
          </a:bodyPr>
          <a:lstStyle>
            <a:lvl1pPr marL="0" indent="0">
              <a:buNone/>
              <a:defRPr sz="3200" b="0">
                <a:latin typeface="+mn-lt"/>
                <a:cs typeface="Myriad Pro" panose="020B0503030403020204" pitchFamily="34" charset="0"/>
              </a:defRPr>
            </a:lvl1pPr>
          </a:lstStyle>
          <a:p>
            <a:pPr lvl="0"/>
            <a:r>
              <a:rPr lang="en-US" dirty="0" smtClean="0"/>
              <a:t>Click to edit text</a:t>
            </a:r>
          </a:p>
        </p:txBody>
      </p:sp>
      <p:cxnSp>
        <p:nvCxnSpPr>
          <p:cNvPr id="9" name="Green Line"/>
          <p:cNvCxnSpPr/>
          <p:nvPr userDrawn="1"/>
        </p:nvCxnSpPr>
        <p:spPr>
          <a:xfrm>
            <a:off x="4061163" y="2359797"/>
            <a:ext cx="0" cy="2008257"/>
          </a:xfrm>
          <a:prstGeom prst="line">
            <a:avLst/>
          </a:prstGeom>
          <a:ln w="22225">
            <a:solidFill>
              <a:schemeClr val="accent5"/>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p:cNvSpPr>
            <a:spLocks noGrp="1"/>
          </p:cNvSpPr>
          <p:nvPr>
            <p:ph sz="quarter" idx="11" hasCustomPrompt="1"/>
          </p:nvPr>
        </p:nvSpPr>
        <p:spPr>
          <a:xfrm>
            <a:off x="1632492" y="2353311"/>
            <a:ext cx="2010969" cy="2013091"/>
          </a:xfrm>
        </p:spPr>
        <p:txBody>
          <a:bodyPr anchor="ctr">
            <a:normAutofit/>
          </a:bodyPr>
          <a:lstStyle>
            <a:lvl1pPr marL="0" indent="0" algn="ctr">
              <a:buNone/>
              <a:defRPr sz="2000">
                <a:solidFill>
                  <a:schemeClr val="tx1"/>
                </a:solidFill>
                <a:latin typeface="Myriad Pro" panose="020B0503030403020204" pitchFamily="34" charset="0"/>
              </a:defRPr>
            </a:lvl1pPr>
          </a:lstStyle>
          <a:p>
            <a:r>
              <a:rPr lang="en-US" dirty="0" smtClean="0"/>
              <a:t>Drag picture to placeholder or click icon to add </a:t>
            </a:r>
            <a:br>
              <a:rPr lang="en-US" dirty="0" smtClean="0"/>
            </a:br>
            <a:r>
              <a:rPr lang="en-US" dirty="0" smtClean="0"/>
              <a:t>a graphic</a:t>
            </a:r>
            <a:endParaRPr lang="en-US" dirty="0"/>
          </a:p>
        </p:txBody>
      </p:sp>
    </p:spTree>
    <p:extLst>
      <p:ext uri="{BB962C8B-B14F-4D97-AF65-F5344CB8AC3E}">
        <p14:creationId xmlns:p14="http://schemas.microsoft.com/office/powerpoint/2010/main" val="2234811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Left | Text Right">
    <p:spTree>
      <p:nvGrpSpPr>
        <p:cNvPr id="1" name=""/>
        <p:cNvGrpSpPr/>
        <p:nvPr/>
      </p:nvGrpSpPr>
      <p:grpSpPr>
        <a:xfrm>
          <a:off x="0" y="0"/>
          <a:ext cx="0" cy="0"/>
          <a:chOff x="0" y="0"/>
          <a:chExt cx="0" cy="0"/>
        </a:xfrm>
      </p:grpSpPr>
      <p:cxnSp>
        <p:nvCxnSpPr>
          <p:cNvPr id="8" name="Blue Line"/>
          <p:cNvCxnSpPr/>
          <p:nvPr userDrawn="1"/>
        </p:nvCxnSpPr>
        <p:spPr>
          <a:xfrm>
            <a:off x="4060035" y="2354484"/>
            <a:ext cx="0" cy="2008257"/>
          </a:xfrm>
          <a:prstGeom prst="line">
            <a:avLst/>
          </a:prstGeom>
          <a:ln w="22225">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6" name="Text Placeholder"/>
          <p:cNvSpPr>
            <a:spLocks noGrp="1"/>
          </p:cNvSpPr>
          <p:nvPr>
            <p:ph type="body" sz="quarter" idx="11" hasCustomPrompt="1"/>
          </p:nvPr>
        </p:nvSpPr>
        <p:spPr>
          <a:xfrm>
            <a:off x="4354919" y="2343576"/>
            <a:ext cx="7246579" cy="2067983"/>
          </a:xfrm>
        </p:spPr>
        <p:txBody>
          <a:bodyPr anchor="ctr">
            <a:normAutofit/>
          </a:bodyPr>
          <a:lstStyle>
            <a:lvl1pPr marL="58738" indent="-58738">
              <a:spcBef>
                <a:spcPts val="1600"/>
              </a:spcBef>
              <a:buClr>
                <a:schemeClr val="accent2"/>
              </a:buClr>
              <a:buSzPct val="25000"/>
              <a:buFont typeface="Myriad Pro Light" panose="020B0403030403020204" pitchFamily="34" charset="0"/>
              <a:buChar char=" "/>
              <a:defRPr sz="3200" b="0" baseline="0">
                <a:latin typeface="+mn-lt"/>
                <a:cs typeface="Myriad Pro" panose="020B0503030403020204" pitchFamily="34" charset="0"/>
              </a:defRPr>
            </a:lvl1pPr>
            <a:lvl2pPr marL="58738" indent="-58738">
              <a:spcBef>
                <a:spcPts val="0"/>
              </a:spcBef>
              <a:buClr>
                <a:schemeClr val="accent2"/>
              </a:buClr>
              <a:buSzPct val="25000"/>
              <a:buFont typeface="Myriad Pro Light" panose="020B0403030403020204" pitchFamily="34" charset="0"/>
              <a:buChar char=" "/>
              <a:defRPr sz="2400" baseline="0">
                <a:solidFill>
                  <a:schemeClr val="accent2"/>
                </a:solidFill>
                <a:latin typeface="+mn-lt"/>
              </a:defRPr>
            </a:lvl2pPr>
            <a:lvl3pPr marL="58738" indent="-58738">
              <a:spcBef>
                <a:spcPts val="0"/>
              </a:spcBef>
              <a:buClr>
                <a:schemeClr val="bg1"/>
              </a:buClr>
              <a:buSzPct val="25000"/>
              <a:buFont typeface="Myriad Pro" panose="020B0503030403020204" pitchFamily="34" charset="0"/>
              <a:buChar char=" "/>
              <a:defRPr baseline="0">
                <a:solidFill>
                  <a:schemeClr val="tx1"/>
                </a:solidFill>
                <a:latin typeface="Myriad Pro Light" panose="020B0403030403020204" pitchFamily="34" charset="0"/>
              </a:defRPr>
            </a:lvl3pPr>
          </a:lstStyle>
          <a:p>
            <a:pPr lvl="0"/>
            <a:r>
              <a:rPr lang="en-US" dirty="0" smtClean="0"/>
              <a:t>Click to edit text</a:t>
            </a:r>
          </a:p>
          <a:p>
            <a:pPr lvl="1"/>
            <a:r>
              <a:rPr lang="en-US" dirty="0" smtClean="0"/>
              <a:t>Second level</a:t>
            </a:r>
          </a:p>
        </p:txBody>
      </p:sp>
      <p:sp>
        <p:nvSpPr>
          <p:cNvPr id="7" name="Title"/>
          <p:cNvSpPr>
            <a:spLocks noGrp="1"/>
          </p:cNvSpPr>
          <p:nvPr>
            <p:ph type="title" hasCustomPrompt="1"/>
          </p:nvPr>
        </p:nvSpPr>
        <p:spPr>
          <a:xfrm>
            <a:off x="582083" y="2360647"/>
            <a:ext cx="3171639" cy="2033843"/>
          </a:xfrm>
        </p:spPr>
        <p:txBody>
          <a:bodyPr rIns="36576" anchor="ctr">
            <a:normAutofit/>
          </a:bodyPr>
          <a:lstStyle>
            <a:lvl1pPr algn="r">
              <a:defRPr sz="4000" baseline="0">
                <a:solidFill>
                  <a:schemeClr val="accent2"/>
                </a:solidFill>
                <a:latin typeface="+mj-lt"/>
              </a:defRPr>
            </a:lvl1pPr>
          </a:lstStyle>
          <a:p>
            <a:r>
              <a:rPr lang="en-US" dirty="0" smtClean="0"/>
              <a:t>Click to Edit Title</a:t>
            </a:r>
            <a:endParaRPr lang="en-US" dirty="0"/>
          </a:p>
        </p:txBody>
      </p:sp>
    </p:spTree>
    <p:extLst>
      <p:ext uri="{BB962C8B-B14F-4D97-AF65-F5344CB8AC3E}">
        <p14:creationId xmlns:p14="http://schemas.microsoft.com/office/powerpoint/2010/main" val="1381900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7" name="Picture Placeholder"/>
          <p:cNvSpPr>
            <a:spLocks noGrp="1"/>
          </p:cNvSpPr>
          <p:nvPr>
            <p:ph type="pic" sz="quarter" idx="13" hasCustomPrompt="1"/>
          </p:nvPr>
        </p:nvSpPr>
        <p:spPr>
          <a:xfrm>
            <a:off x="0" y="0"/>
            <a:ext cx="12192000" cy="6858000"/>
          </a:xfrm>
        </p:spPr>
        <p:txBody>
          <a:bodyPr anchor="ctr"/>
          <a:lstStyle>
            <a:lvl1pPr marL="0" indent="0" algn="ctr">
              <a:buNone/>
              <a:defRPr sz="2400">
                <a:solidFill>
                  <a:schemeClr val="tx1"/>
                </a:solidFill>
              </a:defRPr>
            </a:lvl1pPr>
          </a:lstStyle>
          <a:p>
            <a:r>
              <a:rPr lang="en-US" dirty="0" smtClean="0"/>
              <a:t>Drag picture to placeholder or click icon to add a full page graphic</a:t>
            </a:r>
            <a:endParaRPr lang="en-US" dirty="0"/>
          </a:p>
        </p:txBody>
      </p:sp>
    </p:spTree>
    <p:extLst>
      <p:ext uri="{BB962C8B-B14F-4D97-AF65-F5344CB8AC3E}">
        <p14:creationId xmlns:p14="http://schemas.microsoft.com/office/powerpoint/2010/main" val="70807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ation ">
    <p:spTree>
      <p:nvGrpSpPr>
        <p:cNvPr id="1" name=""/>
        <p:cNvGrpSpPr/>
        <p:nvPr/>
      </p:nvGrpSpPr>
      <p:grpSpPr>
        <a:xfrm>
          <a:off x="0" y="0"/>
          <a:ext cx="0" cy="0"/>
          <a:chOff x="0" y="0"/>
          <a:chExt cx="0" cy="0"/>
        </a:xfrm>
      </p:grpSpPr>
      <p:sp>
        <p:nvSpPr>
          <p:cNvPr id="5" name="TextBox 4"/>
          <p:cNvSpPr txBox="1"/>
          <p:nvPr userDrawn="1"/>
        </p:nvSpPr>
        <p:spPr>
          <a:xfrm>
            <a:off x="81681" y="487266"/>
            <a:ext cx="2168031" cy="3770135"/>
          </a:xfrm>
          <a:prstGeom prst="rect">
            <a:avLst/>
          </a:prstGeom>
          <a:noFill/>
        </p:spPr>
        <p:txBody>
          <a:bodyPr wrap="square" rtlCol="0">
            <a:spAutoFit/>
          </a:bodyPr>
          <a:lstStyle/>
          <a:p>
            <a:pPr defTabSz="586116"/>
            <a:r>
              <a:rPr lang="en-US" sz="23899" dirty="0">
                <a:solidFill>
                  <a:srgbClr val="FFFFFF"/>
                </a:solidFill>
              </a:rPr>
              <a:t>“</a:t>
            </a:r>
          </a:p>
        </p:txBody>
      </p:sp>
      <p:sp>
        <p:nvSpPr>
          <p:cNvPr id="8" name="Title 1"/>
          <p:cNvSpPr>
            <a:spLocks noGrp="1"/>
          </p:cNvSpPr>
          <p:nvPr>
            <p:ph type="title" hasCustomPrompt="1"/>
          </p:nvPr>
        </p:nvSpPr>
        <p:spPr>
          <a:xfrm>
            <a:off x="1556392" y="1522163"/>
            <a:ext cx="9079216" cy="2987749"/>
          </a:xfrm>
        </p:spPr>
        <p:txBody>
          <a:bodyPr lIns="45720" rIns="45720">
            <a:normAutofit/>
          </a:bodyPr>
          <a:lstStyle>
            <a:lvl1pPr algn="l">
              <a:lnSpc>
                <a:spcPct val="110000"/>
              </a:lnSpc>
              <a:defRPr sz="4200">
                <a:solidFill>
                  <a:schemeClr val="tx1"/>
                </a:solidFill>
                <a:latin typeface="Myriad Pro" panose="020B0503030403020204" pitchFamily="34" charset="0"/>
              </a:defRPr>
            </a:lvl1pPr>
          </a:lstStyle>
          <a:p>
            <a:r>
              <a:rPr lang="en-US" dirty="0" smtClean="0">
                <a:latin typeface="Myriad Pro" panose="020B0503030403020204" pitchFamily="34" charset="0"/>
              </a:rPr>
              <a:t>Click to add quote.</a:t>
            </a:r>
            <a:endParaRPr lang="en-US" dirty="0">
              <a:latin typeface="Myriad Pro" panose="020B0503030403020204" pitchFamily="34" charset="0"/>
            </a:endParaRPr>
          </a:p>
        </p:txBody>
      </p:sp>
      <p:sp>
        <p:nvSpPr>
          <p:cNvPr id="9" name="Text Placeholder 2"/>
          <p:cNvSpPr>
            <a:spLocks noGrp="1"/>
          </p:cNvSpPr>
          <p:nvPr>
            <p:ph type="body" sz="quarter" idx="10"/>
          </p:nvPr>
        </p:nvSpPr>
        <p:spPr>
          <a:xfrm>
            <a:off x="1556393" y="5038603"/>
            <a:ext cx="8187708" cy="771896"/>
          </a:xfrm>
        </p:spPr>
        <p:txBody>
          <a:bodyPr lIns="45720" tIns="45720" rIns="45720" bIns="45720" anchor="ctr">
            <a:normAutofit/>
          </a:bodyPr>
          <a:lstStyle>
            <a:lvl1pPr marL="457189" indent="-457189" algn="r">
              <a:buClr>
                <a:schemeClr val="accent2"/>
              </a:buClr>
              <a:buFont typeface="Myriad Pro Light" panose="020B0403030403020204" pitchFamily="34" charset="0"/>
              <a:buChar char=""/>
              <a:defRPr sz="3733">
                <a:solidFill>
                  <a:schemeClr val="accent2"/>
                </a:solidFill>
                <a:latin typeface="Myriad Pro" panose="020B0503030403020204" pitchFamily="34" charset="0"/>
              </a:defRPr>
            </a:lvl1pPr>
          </a:lstStyle>
          <a:p>
            <a:pPr lvl="0"/>
            <a:r>
              <a:rPr lang="en-US" sz="3200" smtClean="0">
                <a:solidFill>
                  <a:schemeClr val="accent2"/>
                </a:solidFill>
              </a:rPr>
              <a:t>Click to edit Master text styles</a:t>
            </a:r>
          </a:p>
        </p:txBody>
      </p:sp>
      <p:pic>
        <p:nvPicPr>
          <p:cNvPr id="2" name="Picture 1" descr="Quotation_L.ai"/>
          <p:cNvPicPr>
            <a:picLocks noChangeAspect="1"/>
          </p:cNvPicPr>
          <p:nvPr userDrawn="1"/>
        </p:nvPicPr>
        <p:blipFill>
          <a:blip r:embed="rId2" cstate="print">
            <a:alphaModFix amt="12000"/>
            <a:extLst>
              <a:ext uri="{28A0092B-C50C-407E-A947-70E740481C1C}">
                <a14:useLocalDpi xmlns:a14="http://schemas.microsoft.com/office/drawing/2010/main" val="0"/>
              </a:ext>
            </a:extLst>
          </a:blip>
          <a:stretch>
            <a:fillRect/>
          </a:stretch>
        </p:blipFill>
        <p:spPr>
          <a:xfrm>
            <a:off x="620581" y="607485"/>
            <a:ext cx="1509460" cy="1310295"/>
          </a:xfrm>
          <a:prstGeom prst="rect">
            <a:avLst/>
          </a:prstGeom>
        </p:spPr>
      </p:pic>
      <p:pic>
        <p:nvPicPr>
          <p:cNvPr id="12" name="Picture 11"/>
          <p:cNvPicPr>
            <a:picLocks noChangeAspect="1"/>
          </p:cNvPicPr>
          <p:nvPr userDrawn="1"/>
        </p:nvPicPr>
        <p:blipFill>
          <a:blip r:embed="rId3" cstate="print">
            <a:alphaModFix amt="12000"/>
            <a:extLst>
              <a:ext uri="{28A0092B-C50C-407E-A947-70E740481C1C}">
                <a14:useLocalDpi xmlns:a14="http://schemas.microsoft.com/office/drawing/2010/main" val="0"/>
              </a:ext>
            </a:extLst>
          </a:blip>
          <a:stretch>
            <a:fillRect/>
          </a:stretch>
        </p:blipFill>
        <p:spPr>
          <a:xfrm>
            <a:off x="10072941" y="4537121"/>
            <a:ext cx="1509459" cy="1310295"/>
          </a:xfrm>
          <a:prstGeom prst="rect">
            <a:avLst/>
          </a:prstGeom>
        </p:spPr>
      </p:pic>
    </p:spTree>
    <p:extLst>
      <p:ext uri="{BB962C8B-B14F-4D97-AF65-F5344CB8AC3E}">
        <p14:creationId xmlns:p14="http://schemas.microsoft.com/office/powerpoint/2010/main" val="10327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yriad Pro" panose="020B0503030403020204" pitchFamily="34" charset="0"/>
                <a:ea typeface="Tahoma" pitchFamily="34" charset="0"/>
                <a:cs typeface="Tahoma" pitchFamily="34" charset="0"/>
              </a:defRPr>
            </a:lvl1pPr>
          </a:lstStyle>
          <a:p>
            <a:pPr lvl="0"/>
            <a:r>
              <a:rPr lang="en-US" dirty="0" smtClean="0"/>
              <a:t>Word to Define – </a:t>
            </a:r>
            <a:endParaRPr lang="en-US" dirty="0"/>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yriad Pro" panose="020B0503030403020204" pitchFamily="34" charset="0"/>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smtClean="0"/>
              <a:t>Click to edit definition.</a:t>
            </a:r>
            <a:endParaRPr lang="en-US" dirty="0"/>
          </a:p>
        </p:txBody>
      </p:sp>
    </p:spTree>
    <p:extLst>
      <p:ext uri="{BB962C8B-B14F-4D97-AF65-F5344CB8AC3E}">
        <p14:creationId xmlns:p14="http://schemas.microsoft.com/office/powerpoint/2010/main" val="258423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1933575"/>
          </a:xfrm>
          <a:noFill/>
        </p:spPr>
        <p:txBody>
          <a:bodyPr anchor="b"/>
          <a:lstStyle>
            <a:lvl1pPr algn="r">
              <a:defRPr sz="3200" b="1">
                <a:solidFill>
                  <a:schemeClr val="bg1"/>
                </a:solidFill>
                <a:latin typeface="Myriad Pro"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0" y="2667000"/>
            <a:ext cx="8534400" cy="1752600"/>
          </a:xfrm>
        </p:spPr>
        <p:txBody>
          <a:bodyPr/>
          <a:lstStyle>
            <a:lvl1pPr marL="0" indent="0" algn="r">
              <a:buNone/>
              <a:defRPr b="0">
                <a:solidFill>
                  <a:schemeClr val="bg1"/>
                </a:solidFill>
                <a:latin typeface="Myriad Pro" pitchFamily="34" charset="0"/>
                <a:cs typeface="Segoe UI" pitchFamily="34" charset="0"/>
              </a:defRPr>
            </a:lvl1pPr>
          </a:lstStyle>
          <a:p>
            <a:r>
              <a:rPr lang="en-US" smtClean="0"/>
              <a:t>Click to edit Master subtitle style</a:t>
            </a:r>
            <a:endParaRPr lang="en-US" dirty="0"/>
          </a:p>
        </p:txBody>
      </p:sp>
      <p:pic>
        <p:nvPicPr>
          <p:cNvPr id="5" name="Picture 4" descr="ppt support_title-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6200"/>
            <a:ext cx="11833412" cy="6858000"/>
          </a:xfrm>
          <a:prstGeom prst="rect">
            <a:avLst/>
          </a:prstGeom>
        </p:spPr>
      </p:pic>
    </p:spTree>
    <p:extLst>
      <p:ext uri="{BB962C8B-B14F-4D97-AF65-F5344CB8AC3E}">
        <p14:creationId xmlns:p14="http://schemas.microsoft.com/office/powerpoint/2010/main" val="4142141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cxnSp>
        <p:nvCxnSpPr>
          <p:cNvPr id="8" name="Bottom Line"/>
          <p:cNvCxnSpPr/>
          <p:nvPr userDrawn="1"/>
        </p:nvCxnSpPr>
        <p:spPr>
          <a:xfrm>
            <a:off x="622710" y="5507951"/>
            <a:ext cx="10968431" cy="0"/>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Section Subtitle"/>
          <p:cNvSpPr>
            <a:spLocks noGrp="1"/>
          </p:cNvSpPr>
          <p:nvPr>
            <p:ph type="body" sz="quarter" idx="11" hasCustomPrompt="1"/>
          </p:nvPr>
        </p:nvSpPr>
        <p:spPr>
          <a:xfrm>
            <a:off x="622710" y="3525521"/>
            <a:ext cx="10968431" cy="1311460"/>
          </a:xfrm>
        </p:spPr>
        <p:txBody>
          <a:bodyPr anchor="t"/>
          <a:lstStyle>
            <a:lvl1pPr marL="0" indent="0" algn="ctr">
              <a:buFontTx/>
              <a:buNone/>
              <a:defRPr sz="3200">
                <a:solidFill>
                  <a:schemeClr val="accent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smtClean="0"/>
              <a:t>Click to Add Subtitle</a:t>
            </a:r>
          </a:p>
        </p:txBody>
      </p:sp>
      <p:sp>
        <p:nvSpPr>
          <p:cNvPr id="12" name="Section Title"/>
          <p:cNvSpPr>
            <a:spLocks noGrp="1"/>
          </p:cNvSpPr>
          <p:nvPr>
            <p:ph type="body" sz="quarter" idx="10" hasCustomPrompt="1"/>
          </p:nvPr>
        </p:nvSpPr>
        <p:spPr>
          <a:xfrm>
            <a:off x="622710" y="1641764"/>
            <a:ext cx="10968431" cy="1661776"/>
          </a:xfrm>
        </p:spPr>
        <p:txBody>
          <a:bodyPr anchor="b"/>
          <a:lstStyle>
            <a:lvl1pPr marL="0" indent="0" algn="ctr">
              <a:buFontTx/>
              <a:buNone/>
              <a:defRPr sz="4400">
                <a:solidFill>
                  <a:schemeClr val="tx1"/>
                </a:solidFill>
                <a:latin typeface="+mj-lt"/>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smtClean="0"/>
              <a:t>Click to Edit Slide Title in </a:t>
            </a:r>
            <a:r>
              <a:rPr lang="en-US" dirty="0" err="1" smtClean="0"/>
              <a:t>Titlecase</a:t>
            </a:r>
            <a:endParaRPr lang="en-US" dirty="0"/>
          </a:p>
        </p:txBody>
      </p:sp>
      <p:cxnSp>
        <p:nvCxnSpPr>
          <p:cNvPr id="14" name="Top Line"/>
          <p:cNvCxnSpPr/>
          <p:nvPr userDrawn="1"/>
        </p:nvCxnSpPr>
        <p:spPr>
          <a:xfrm>
            <a:off x="622710" y="1054484"/>
            <a:ext cx="10968431"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847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Content"/>
          <p:cNvSpPr>
            <a:spLocks noGrp="1"/>
          </p:cNvSpPr>
          <p:nvPr>
            <p:ph sz="quarter" idx="13" hasCustomPrompt="1"/>
          </p:nvPr>
        </p:nvSpPr>
        <p:spPr>
          <a:xfrm>
            <a:off x="616858" y="1775479"/>
            <a:ext cx="10984445" cy="4230307"/>
          </a:xfrm>
        </p:spPr>
        <p:txBody>
          <a:bodyPr>
            <a:normAutofit/>
          </a:bodyPr>
          <a:lstStyle>
            <a:lvl1pPr marL="297129" indent="-297129">
              <a:buClr>
                <a:schemeClr val="accent1"/>
              </a:buClr>
              <a:buSzPct val="70000"/>
              <a:buFont typeface="Wingdings" charset="2"/>
              <a:buChar char="§"/>
              <a:defRPr sz="2600" b="0" i="0" baseline="0">
                <a:solidFill>
                  <a:schemeClr val="tx1"/>
                </a:solidFill>
                <a:latin typeface="+mn-lt"/>
              </a:defRPr>
            </a:lvl1pPr>
            <a:lvl2pPr marL="586116" indent="-288987">
              <a:buClr>
                <a:schemeClr val="bg1">
                  <a:lumMod val="65000"/>
                </a:schemeClr>
              </a:buClr>
              <a:buSzPct val="70000"/>
              <a:buFont typeface="Lucida Grande"/>
              <a:buChar char="-"/>
              <a:defRPr sz="2400" b="0" i="0" baseline="0">
                <a:solidFill>
                  <a:schemeClr val="tx1"/>
                </a:solidFill>
                <a:latin typeface="+mn-lt"/>
              </a:defRPr>
            </a:lvl2pPr>
            <a:lvl3pPr marL="883243" indent="-286954">
              <a:buClr>
                <a:schemeClr val="bg1">
                  <a:lumMod val="85000"/>
                </a:schemeClr>
              </a:buClr>
              <a:buSzPct val="70000"/>
              <a:buFont typeface="Lucida Grande"/>
              <a:buChar char="•"/>
              <a:defRPr sz="2200" b="0" i="0" baseline="0">
                <a:solidFill>
                  <a:schemeClr val="tx1"/>
                </a:solidFill>
                <a:latin typeface="+mn-lt"/>
              </a:defRPr>
            </a:lvl3pPr>
            <a:lvl4pPr marL="1096934" indent="-213689">
              <a:buClr>
                <a:schemeClr val="bg1">
                  <a:lumMod val="85000"/>
                </a:schemeClr>
              </a:buClr>
              <a:buSzPct val="70000"/>
              <a:buFont typeface="Wingdings" panose="05000000000000000000" pitchFamily="2" charset="2"/>
              <a:buChar char="§"/>
              <a:defRPr sz="2000" b="0" i="0" baseline="0">
                <a:solidFill>
                  <a:schemeClr val="tx1"/>
                </a:solidFill>
                <a:latin typeface="+mn-lt"/>
                <a:cs typeface="Arial"/>
              </a:defRPr>
            </a:lvl4pPr>
            <a:lvl5pPr marL="1176303" indent="-297129">
              <a:buClrTx/>
              <a:defRPr sz="2133">
                <a:latin typeface="Arial"/>
                <a:cs typeface="Arial"/>
              </a:defRPr>
            </a:lvl5pPr>
          </a:lstStyle>
          <a:p>
            <a:pPr lvl="0"/>
            <a:r>
              <a:rPr lang="en-US" dirty="0" smtClean="0"/>
              <a:t>Click to edit text or click the image icon to add a graphic</a:t>
            </a:r>
          </a:p>
          <a:p>
            <a:pPr lvl="1"/>
            <a:r>
              <a:rPr lang="en-US" dirty="0" smtClean="0"/>
              <a:t>Second level</a:t>
            </a:r>
          </a:p>
          <a:p>
            <a:pPr lvl="2"/>
            <a:r>
              <a:rPr lang="en-US" dirty="0" smtClean="0"/>
              <a:t>Third level</a:t>
            </a:r>
          </a:p>
          <a:p>
            <a:pPr lvl="3"/>
            <a:r>
              <a:rPr lang="en-US" dirty="0" smtClean="0"/>
              <a:t>Fourth level</a:t>
            </a:r>
          </a:p>
        </p:txBody>
      </p:sp>
      <p:sp>
        <p:nvSpPr>
          <p:cNvPr id="14" name="Title"/>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a:latin typeface="+mj-lt"/>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4293261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w/Image">
    <p:spTree>
      <p:nvGrpSpPr>
        <p:cNvPr id="1" name=""/>
        <p:cNvGrpSpPr/>
        <p:nvPr/>
      </p:nvGrpSpPr>
      <p:grpSpPr>
        <a:xfrm>
          <a:off x="0" y="0"/>
          <a:ext cx="0" cy="0"/>
          <a:chOff x="0" y="0"/>
          <a:chExt cx="0" cy="0"/>
        </a:xfrm>
      </p:grpSpPr>
      <p:sp>
        <p:nvSpPr>
          <p:cNvPr id="26" name="Title"/>
          <p:cNvSpPr>
            <a:spLocks noGrp="1"/>
          </p:cNvSpPr>
          <p:nvPr>
            <p:ph type="title" hasCustomPrompt="1"/>
          </p:nvPr>
        </p:nvSpPr>
        <p:spPr>
          <a:xfrm>
            <a:off x="624410" y="514676"/>
            <a:ext cx="10966869" cy="899088"/>
          </a:xfrm>
          <a:prstGeom prst="rect">
            <a:avLst/>
          </a:prstGeom>
        </p:spPr>
        <p:txBody>
          <a:bodyPr vert="horz" lIns="0" tIns="43960" rIns="87919" bIns="43960" rtlCol="0" anchor="ctr" anchorCtr="0">
            <a:noAutofit/>
          </a:bodyPr>
          <a:lstStyle>
            <a:lvl1pPr>
              <a:defRPr>
                <a:solidFill>
                  <a:schemeClr val="tx1"/>
                </a:solidFill>
                <a:latin typeface="+mj-lt"/>
              </a:defRPr>
            </a:lvl1pPr>
          </a:lstStyle>
          <a:p>
            <a:r>
              <a:rPr lang="en-US" dirty="0" smtClean="0"/>
              <a:t>Click to Edit Slide Title in </a:t>
            </a:r>
            <a:r>
              <a:rPr lang="en-US" dirty="0" err="1" smtClean="0"/>
              <a:t>Titlecase</a:t>
            </a:r>
            <a:endParaRPr lang="en-US" dirty="0"/>
          </a:p>
        </p:txBody>
      </p:sp>
      <p:sp>
        <p:nvSpPr>
          <p:cNvPr id="3" name="Content"/>
          <p:cNvSpPr>
            <a:spLocks noGrp="1"/>
          </p:cNvSpPr>
          <p:nvPr>
            <p:ph sz="quarter" idx="16" hasCustomPrompt="1"/>
          </p:nvPr>
        </p:nvSpPr>
        <p:spPr>
          <a:xfrm>
            <a:off x="609600" y="2687743"/>
            <a:ext cx="10972800" cy="3324403"/>
          </a:xfrm>
        </p:spPr>
        <p:txBody>
          <a:bodyPr anchor="ctr">
            <a:normAutofit/>
          </a:bodyPr>
          <a:lstStyle>
            <a:lvl1pPr marL="0" indent="0" algn="ctr">
              <a:buNone/>
              <a:defRPr sz="2400">
                <a:latin typeface="Myriad Pro" panose="020B0503030403020204" pitchFamily="34" charset="0"/>
              </a:defRPr>
            </a:lvl1pPr>
          </a:lstStyle>
          <a:p>
            <a:r>
              <a:rPr lang="en-US" dirty="0" smtClean="0"/>
              <a:t>Drag picture to placeholder or click icon to add a graphic</a:t>
            </a:r>
            <a:endParaRPr lang="en-US" dirty="0"/>
          </a:p>
        </p:txBody>
      </p:sp>
      <p:sp>
        <p:nvSpPr>
          <p:cNvPr id="25" name="Subtitle"/>
          <p:cNvSpPr>
            <a:spLocks noGrp="1"/>
          </p:cNvSpPr>
          <p:nvPr>
            <p:ph type="body" sz="quarter" idx="11" hasCustomPrompt="1"/>
          </p:nvPr>
        </p:nvSpPr>
        <p:spPr>
          <a:xfrm>
            <a:off x="609600" y="1628406"/>
            <a:ext cx="10972800" cy="862452"/>
          </a:xfrm>
        </p:spPr>
        <p:txBody>
          <a:bodyPr anchor="ctr"/>
          <a:lstStyle>
            <a:lvl1pPr marL="0" indent="0" algn="ctr">
              <a:buFontTx/>
              <a:buNone/>
              <a:defRPr sz="3200" baseline="0">
                <a:solidFill>
                  <a:schemeClr val="accent1"/>
                </a:solidFill>
                <a:latin typeface="Myriad Pro" panose="020B0503030403020204" pitchFamily="34" charset="0"/>
              </a:defRPr>
            </a:lvl1pPr>
            <a:lvl2pPr marL="297129" indent="0" algn="ctr">
              <a:buFontTx/>
              <a:buNone/>
              <a:defRPr>
                <a:solidFill>
                  <a:schemeClr val="tx1">
                    <a:lumMod val="50000"/>
                    <a:lumOff val="50000"/>
                  </a:schemeClr>
                </a:solidFill>
              </a:defRPr>
            </a:lvl2pPr>
            <a:lvl3pPr marL="596289" indent="0" algn="ctr">
              <a:buFontTx/>
              <a:buNone/>
              <a:defRPr>
                <a:solidFill>
                  <a:schemeClr val="tx1">
                    <a:lumMod val="50000"/>
                    <a:lumOff val="50000"/>
                  </a:schemeClr>
                </a:solidFill>
              </a:defRPr>
            </a:lvl3pPr>
            <a:lvl4pPr marL="883245" indent="0" algn="ctr">
              <a:buFontTx/>
              <a:buNone/>
              <a:defRPr>
                <a:solidFill>
                  <a:schemeClr val="tx1">
                    <a:lumMod val="50000"/>
                    <a:lumOff val="50000"/>
                  </a:schemeClr>
                </a:solidFill>
              </a:defRPr>
            </a:lvl4pPr>
            <a:lvl5pPr marL="1096931" indent="0" algn="ctr">
              <a:buFontTx/>
              <a:buNone/>
              <a:defRPr>
                <a:solidFill>
                  <a:schemeClr val="tx1">
                    <a:lumMod val="50000"/>
                    <a:lumOff val="50000"/>
                  </a:schemeClr>
                </a:solidFill>
              </a:defRPr>
            </a:lvl5pPr>
          </a:lstStyle>
          <a:p>
            <a:pPr lvl="0"/>
            <a:r>
              <a:rPr lang="en-US" dirty="0" smtClean="0"/>
              <a:t>Click to Add Subtitle</a:t>
            </a:r>
            <a:endParaRPr lang="en-US" dirty="0"/>
          </a:p>
        </p:txBody>
      </p:sp>
    </p:spTree>
    <p:extLst>
      <p:ext uri="{BB962C8B-B14F-4D97-AF65-F5344CB8AC3E}">
        <p14:creationId xmlns:p14="http://schemas.microsoft.com/office/powerpoint/2010/main" val="1995862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a:lvl1p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2556306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226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Optional)">
    <p:bg>
      <p:bgPr>
        <a:solidFill>
          <a:schemeClr val="accent1"/>
        </a:solidFill>
        <a:effectLst/>
      </p:bgPr>
    </p:bg>
    <p:spTree>
      <p:nvGrpSpPr>
        <p:cNvPr id="1" name=""/>
        <p:cNvGrpSpPr/>
        <p:nvPr/>
      </p:nvGrpSpPr>
      <p:grpSpPr>
        <a:xfrm>
          <a:off x="0" y="0"/>
          <a:ext cx="0" cy="0"/>
          <a:chOff x="0" y="0"/>
          <a:chExt cx="0" cy="0"/>
        </a:xfrm>
      </p:grpSpPr>
      <p:pic>
        <p:nvPicPr>
          <p:cNvPr id="6" name="Arrow"/>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1842" y="3865243"/>
            <a:ext cx="997260" cy="1709029"/>
          </a:xfrm>
          <a:prstGeom prst="rect">
            <a:avLst/>
          </a:prstGeom>
        </p:spPr>
      </p:pic>
      <p:sp>
        <p:nvSpPr>
          <p:cNvPr id="8" name="Text Placeholder"/>
          <p:cNvSpPr>
            <a:spLocks noGrp="1"/>
          </p:cNvSpPr>
          <p:nvPr>
            <p:ph type="body" sz="quarter" idx="14" hasCustomPrompt="1"/>
          </p:nvPr>
        </p:nvSpPr>
        <p:spPr>
          <a:xfrm>
            <a:off x="2141839" y="1758184"/>
            <a:ext cx="6704236" cy="4628101"/>
          </a:xfrm>
        </p:spPr>
        <p:txBody>
          <a:bodyPr anchor="ctr" anchorCtr="0">
            <a:normAutofit/>
          </a:bodyPr>
          <a:lstStyle>
            <a:lvl1pPr marL="0" indent="0">
              <a:spcBef>
                <a:spcPts val="1600"/>
              </a:spcBef>
              <a:buClr>
                <a:schemeClr val="bg1"/>
              </a:buClr>
              <a:buFont typeface="Wingdings" charset="2"/>
              <a:buNone/>
              <a:defRPr sz="3200" baseline="0">
                <a:solidFill>
                  <a:schemeClr val="bg1"/>
                </a:solidFill>
                <a:latin typeface="+mn-lt"/>
              </a:defRPr>
            </a:lvl1pPr>
            <a:lvl2pPr marL="586116" indent="-288987">
              <a:buClr>
                <a:schemeClr val="bg1"/>
              </a:buClr>
              <a:buFont typeface="Wingdings" charset="2"/>
              <a:buChar char="§"/>
              <a:defRPr sz="3200" baseline="0">
                <a:solidFill>
                  <a:schemeClr val="bg1"/>
                </a:solidFill>
                <a:latin typeface="Myriad Pro Light"/>
              </a:defRPr>
            </a:lvl2pPr>
            <a:lvl3pPr marL="883243" indent="-286954">
              <a:buClr>
                <a:schemeClr val="bg1"/>
              </a:buClr>
              <a:buFont typeface="Wingdings" charset="2"/>
              <a:buChar char="§"/>
              <a:defRPr sz="3200" baseline="0">
                <a:solidFill>
                  <a:schemeClr val="bg1"/>
                </a:solidFill>
                <a:latin typeface="Myriad Pro Light"/>
              </a:defRPr>
            </a:lvl3pPr>
            <a:lvl4pPr marL="1096934" indent="-213689">
              <a:buClr>
                <a:schemeClr val="bg1"/>
              </a:buClr>
              <a:buFont typeface="Wingdings" charset="2"/>
              <a:buChar char="§"/>
              <a:defRPr sz="3200" baseline="0">
                <a:solidFill>
                  <a:schemeClr val="bg1"/>
                </a:solidFill>
                <a:latin typeface="Myriad Pro Light"/>
              </a:defRPr>
            </a:lvl4pPr>
            <a:lvl5pPr marL="1396096" indent="-299165">
              <a:buClr>
                <a:schemeClr val="bg1"/>
              </a:buClr>
              <a:buFont typeface="Wingdings" charset="2"/>
              <a:buChar char="§"/>
              <a:defRPr sz="3200" baseline="0">
                <a:solidFill>
                  <a:schemeClr val="bg1"/>
                </a:solidFill>
                <a:latin typeface="Myriad Pro Light"/>
              </a:defRPr>
            </a:lvl5pPr>
          </a:lstStyle>
          <a:p>
            <a:pPr lvl="0"/>
            <a:r>
              <a:rPr lang="en-US" dirty="0" smtClean="0"/>
              <a:t>Click to edit list of demo topics</a:t>
            </a:r>
          </a:p>
        </p:txBody>
      </p:sp>
      <p:sp>
        <p:nvSpPr>
          <p:cNvPr id="9" name="Title"/>
          <p:cNvSpPr>
            <a:spLocks noGrp="1"/>
          </p:cNvSpPr>
          <p:nvPr>
            <p:ph type="title" hasCustomPrompt="1"/>
          </p:nvPr>
        </p:nvSpPr>
        <p:spPr>
          <a:xfrm>
            <a:off x="617569" y="187202"/>
            <a:ext cx="10979183" cy="1570983"/>
          </a:xfrm>
          <a:prstGeom prst="rect">
            <a:avLst/>
          </a:prstGeom>
        </p:spPr>
        <p:txBody>
          <a:bodyPr vert="horz" lIns="0" tIns="43960" rIns="87919" bIns="43960" rtlCol="0" anchor="ctr" anchorCtr="0">
            <a:noAutofit/>
          </a:bodyPr>
          <a:lstStyle>
            <a:lvl1pPr>
              <a:defRPr sz="5400" baseline="0">
                <a:solidFill>
                  <a:schemeClr val="bg1"/>
                </a:solidFill>
              </a:defRPr>
            </a:lvl1pPr>
          </a:lstStyle>
          <a:p>
            <a:r>
              <a:rPr lang="en-US" dirty="0" smtClean="0"/>
              <a:t>Click to Edit Demo Title in </a:t>
            </a:r>
            <a:r>
              <a:rPr lang="en-US" dirty="0" err="1" smtClean="0"/>
              <a:t>Titlecase</a:t>
            </a:r>
            <a:endParaRPr lang="en-US" dirty="0"/>
          </a:p>
        </p:txBody>
      </p:sp>
    </p:spTree>
    <p:extLst>
      <p:ext uri="{BB962C8B-B14F-4D97-AF65-F5344CB8AC3E}">
        <p14:creationId xmlns:p14="http://schemas.microsoft.com/office/powerpoint/2010/main" val="102028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L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5371" y="187202"/>
            <a:ext cx="10991380" cy="1570983"/>
          </a:xfrm>
        </p:spPr>
        <p:txBody>
          <a:bodyPr/>
          <a:lstStyle>
            <a:lvl1pPr>
              <a:defRPr>
                <a:solidFill>
                  <a:schemeClr val="tx1"/>
                </a:solidFill>
              </a:defRPr>
            </a:lvl1pPr>
          </a:lstStyle>
          <a:p>
            <a:r>
              <a:rPr lang="en-US" dirty="0" smtClean="0"/>
              <a:t>Click to Edit Slide Title in </a:t>
            </a:r>
            <a:r>
              <a:rPr lang="en-US" dirty="0" err="1" smtClean="0"/>
              <a:t>Titlecase</a:t>
            </a:r>
            <a:endParaRPr lang="en-US" dirty="0"/>
          </a:p>
        </p:txBody>
      </p:sp>
      <p:sp>
        <p:nvSpPr>
          <p:cNvPr id="5" name="Text Placeholder 4"/>
          <p:cNvSpPr>
            <a:spLocks noGrp="1"/>
          </p:cNvSpPr>
          <p:nvPr>
            <p:ph type="body" sz="quarter" idx="10" hasCustomPrompt="1"/>
          </p:nvPr>
        </p:nvSpPr>
        <p:spPr>
          <a:xfrm>
            <a:off x="605371" y="1758184"/>
            <a:ext cx="10991380" cy="4535424"/>
          </a:xfrm>
          <a:solidFill>
            <a:schemeClr val="bg1">
              <a:lumMod val="85000"/>
            </a:schemeClr>
          </a:solidFill>
        </p:spPr>
        <p:txBody>
          <a:bodyPr lIns="182880" tIns="137160" rIns="182880" bIns="137160"/>
          <a:lstStyle>
            <a:lvl1pPr marL="0" indent="0">
              <a:buNone/>
              <a:defRPr sz="2600">
                <a:solidFill>
                  <a:schemeClr val="tx1">
                    <a:lumMod val="75000"/>
                  </a:schemeClr>
                </a:solidFill>
                <a:latin typeface="Consolas" panose="020B0609020204030204" pitchFamily="49" charset="0"/>
                <a:cs typeface="Consolas" panose="020B0609020204030204" pitchFamily="49" charset="0"/>
              </a:defRPr>
            </a:lvl1pPr>
            <a:lvl2pPr marL="297129" indent="0">
              <a:buNone/>
              <a:defRPr>
                <a:solidFill>
                  <a:schemeClr val="tx1">
                    <a:lumMod val="75000"/>
                  </a:schemeClr>
                </a:solidFill>
                <a:latin typeface="Consolas" panose="020B0609020204030204" pitchFamily="49" charset="0"/>
                <a:cs typeface="Consolas" panose="020B0609020204030204" pitchFamily="49" charset="0"/>
              </a:defRPr>
            </a:lvl2pPr>
            <a:lvl3pPr marL="596289" indent="0">
              <a:buNone/>
              <a:defRPr>
                <a:solidFill>
                  <a:schemeClr val="tx1">
                    <a:lumMod val="75000"/>
                  </a:schemeClr>
                </a:solidFill>
                <a:latin typeface="Consolas" panose="020B0609020204030204" pitchFamily="49" charset="0"/>
                <a:cs typeface="Consolas" panose="020B0609020204030204" pitchFamily="49" charset="0"/>
              </a:defRPr>
            </a:lvl3pPr>
            <a:lvl4pPr marL="883245" indent="0">
              <a:buNone/>
              <a:defRPr>
                <a:solidFill>
                  <a:schemeClr val="tx1">
                    <a:lumMod val="75000"/>
                  </a:schemeClr>
                </a:solidFill>
                <a:latin typeface="Consolas" panose="020B0609020204030204" pitchFamily="49" charset="0"/>
                <a:cs typeface="Consolas" panose="020B0609020204030204" pitchFamily="49" charset="0"/>
              </a:defRPr>
            </a:lvl4pPr>
            <a:lvl5pPr marL="1096931" indent="0">
              <a:buNone/>
              <a:defRPr>
                <a:solidFill>
                  <a:schemeClr val="tx1">
                    <a:lumMod val="75000"/>
                  </a:schemeClr>
                </a:solidFill>
                <a:latin typeface="Consolas" panose="020B0609020204030204" pitchFamily="49" charset="0"/>
                <a:cs typeface="Consolas" panose="020B0609020204030204" pitchFamily="49" charset="0"/>
              </a:defRPr>
            </a:lvl5pPr>
          </a:lstStyle>
          <a:p>
            <a:pPr lvl="0"/>
            <a:r>
              <a:rPr lang="en-US" dirty="0" smtClean="0"/>
              <a:t>Code</a:t>
            </a:r>
          </a:p>
        </p:txBody>
      </p:sp>
    </p:spTree>
    <p:extLst>
      <p:ext uri="{BB962C8B-B14F-4D97-AF65-F5344CB8AC3E}">
        <p14:creationId xmlns:p14="http://schemas.microsoft.com/office/powerpoint/2010/main" val="230797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C:\Users\hackmann\Downloads\PS-Watermark.png"/>
          <p:cNvPicPr>
            <a:picLocks noChangeAspect="1" noChangeArrowheads="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7595" y="8798"/>
            <a:ext cx="12180703" cy="685164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 Placeholder 2"/>
          <p:cNvSpPr>
            <a:spLocks noGrp="1"/>
          </p:cNvSpPr>
          <p:nvPr>
            <p:ph type="body" idx="1"/>
          </p:nvPr>
        </p:nvSpPr>
        <p:spPr>
          <a:xfrm>
            <a:off x="584200" y="1243967"/>
            <a:ext cx="10989733" cy="4943475"/>
          </a:xfrm>
          <a:prstGeom prst="rect">
            <a:avLst/>
          </a:prstGeom>
        </p:spPr>
        <p:txBody>
          <a:bodyPr vert="horz" lIns="0" tIns="0" rIns="0" bIns="0" rtlCol="0">
            <a:no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Title Placeholder 1"/>
          <p:cNvSpPr>
            <a:spLocks noGrp="1"/>
          </p:cNvSpPr>
          <p:nvPr>
            <p:ph type="title"/>
          </p:nvPr>
        </p:nvSpPr>
        <p:spPr>
          <a:xfrm>
            <a:off x="584201" y="187203"/>
            <a:ext cx="10989735" cy="899088"/>
          </a:xfrm>
          <a:prstGeom prst="rect">
            <a:avLst/>
          </a:prstGeom>
        </p:spPr>
        <p:txBody>
          <a:bodyPr vert="horz" lIns="0" tIns="43960" rIns="87919" bIns="43960" rtlCol="0" anchor="ctr" anchorCtr="0">
            <a:noAutofit/>
          </a:bodyPr>
          <a:lstStyle/>
          <a:p>
            <a:r>
              <a:rPr lang="en-US" dirty="0" smtClean="0"/>
              <a:t>Click to Edit Slide Title in </a:t>
            </a:r>
            <a:r>
              <a:rPr lang="en-US" dirty="0" err="1" smtClean="0"/>
              <a:t>Titlecase</a:t>
            </a:r>
            <a:endParaRPr lang="en-US" dirty="0"/>
          </a:p>
        </p:txBody>
      </p:sp>
    </p:spTree>
    <p:extLst>
      <p:ext uri="{BB962C8B-B14F-4D97-AF65-F5344CB8AC3E}">
        <p14:creationId xmlns:p14="http://schemas.microsoft.com/office/powerpoint/2010/main" val="4147611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7"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8" r:id="rId28"/>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ctr" defTabSz="586116" rtl="0" eaLnBrk="1" latinLnBrk="0" hangingPunct="1">
        <a:lnSpc>
          <a:spcPct val="85000"/>
        </a:lnSpc>
        <a:spcBef>
          <a:spcPct val="0"/>
        </a:spcBef>
        <a:buNone/>
        <a:defRPr sz="4400" b="0" i="0" kern="1200" cap="none" baseline="0">
          <a:solidFill>
            <a:schemeClr val="accent1"/>
          </a:solidFill>
          <a:latin typeface="+mj-lt"/>
          <a:ea typeface="+mj-ea"/>
          <a:cs typeface="Arial"/>
        </a:defRPr>
      </a:lvl1pPr>
    </p:titleStyle>
    <p:bodyStyle>
      <a:lvl1pPr marL="297129" indent="-297129" algn="l" defTabSz="586116" rtl="0" eaLnBrk="1" latinLnBrk="0" hangingPunct="1">
        <a:spcBef>
          <a:spcPts val="1025"/>
        </a:spcBef>
        <a:buClr>
          <a:schemeClr val="accent1"/>
        </a:buClr>
        <a:buSzPct val="70000"/>
        <a:buFont typeface="Wingdings" charset="2"/>
        <a:buChar char="§"/>
        <a:defRPr sz="2600" b="0" i="0" kern="1200">
          <a:solidFill>
            <a:schemeClr val="tx1"/>
          </a:solidFill>
          <a:latin typeface="+mn-lt"/>
          <a:ea typeface="+mn-ea"/>
          <a:cs typeface="Arial"/>
        </a:defRPr>
      </a:lvl1pPr>
      <a:lvl2pPr marL="586116" indent="-288987" algn="l" defTabSz="586116" rtl="0" eaLnBrk="1" latinLnBrk="0" hangingPunct="1">
        <a:spcBef>
          <a:spcPts val="679"/>
        </a:spcBef>
        <a:buClr>
          <a:schemeClr val="bg1">
            <a:lumMod val="65000"/>
          </a:schemeClr>
        </a:buClr>
        <a:buSzPct val="70000"/>
        <a:buFont typeface="Lucida Grande"/>
        <a:buChar char="-"/>
        <a:defRPr sz="2400" b="0" i="0" kern="1200">
          <a:solidFill>
            <a:schemeClr val="tx1"/>
          </a:solidFill>
          <a:latin typeface="+mn-lt"/>
          <a:ea typeface="+mn-ea"/>
          <a:cs typeface="Arial"/>
        </a:defRPr>
      </a:lvl2pPr>
      <a:lvl3pPr marL="883243" indent="-286954" algn="l" defTabSz="586116" rtl="0" eaLnBrk="1" latinLnBrk="0" hangingPunct="1">
        <a:spcBef>
          <a:spcPts val="615"/>
        </a:spcBef>
        <a:buClr>
          <a:schemeClr val="bg1">
            <a:lumMod val="85000"/>
          </a:schemeClr>
        </a:buClr>
        <a:buSzPct val="70000"/>
        <a:buFont typeface="Lucida Grande"/>
        <a:buChar char="•"/>
        <a:defRPr sz="2200" b="0" i="0" kern="1200">
          <a:solidFill>
            <a:schemeClr val="tx1"/>
          </a:solidFill>
          <a:latin typeface="+mn-lt"/>
          <a:ea typeface="+mn-ea"/>
          <a:cs typeface="Arial"/>
        </a:defRPr>
      </a:lvl3pPr>
      <a:lvl4pPr marL="1096934" indent="-213689" algn="l" defTabSz="586116" rtl="0" eaLnBrk="1" latinLnBrk="0" hangingPunct="1">
        <a:spcBef>
          <a:spcPts val="552"/>
        </a:spcBef>
        <a:buClr>
          <a:schemeClr val="bg1">
            <a:lumMod val="85000"/>
          </a:schemeClr>
        </a:buClr>
        <a:buSzPct val="70000"/>
        <a:buFont typeface="Wingdings" panose="05000000000000000000" pitchFamily="2" charset="2"/>
        <a:buChar char="§"/>
        <a:defRPr sz="2000" b="0" i="0" kern="1200" baseline="0">
          <a:solidFill>
            <a:schemeClr val="tx1"/>
          </a:solidFill>
          <a:latin typeface="+mn-lt"/>
          <a:ea typeface="+mn-ea"/>
          <a:cs typeface="Arial"/>
        </a:defRPr>
      </a:lvl4pPr>
      <a:lvl5pPr marL="1396096" indent="-299165" algn="l" defTabSz="586116" rtl="0" eaLnBrk="1" latinLnBrk="0" hangingPunct="1">
        <a:spcBef>
          <a:spcPts val="488"/>
        </a:spcBef>
        <a:buClr>
          <a:schemeClr val="bg1">
            <a:lumMod val="85000"/>
          </a:schemeClr>
        </a:buClr>
        <a:buSzPct val="70000"/>
        <a:buFont typeface="Myriad Pro Light" panose="020B0403030403020204" pitchFamily="34" charset="0"/>
        <a:buChar char="-"/>
        <a:tabLst/>
        <a:defRPr sz="1800" b="0" i="0" kern="1200" baseline="0">
          <a:solidFill>
            <a:schemeClr val="tx1"/>
          </a:solidFill>
          <a:latin typeface="+mn-lt"/>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p:bodyStyle>
    <p:otherStyle>
      <a:defPPr>
        <a:defRPr lang="en-US"/>
      </a:defPPr>
      <a:lvl1pPr marL="0" algn="l" defTabSz="586116" rtl="0" eaLnBrk="1" latinLnBrk="0" hangingPunct="1">
        <a:defRPr sz="2400" kern="1200">
          <a:solidFill>
            <a:schemeClr val="tx1"/>
          </a:solidFill>
          <a:latin typeface="+mn-lt"/>
          <a:ea typeface="+mn-ea"/>
          <a:cs typeface="+mn-cs"/>
        </a:defRPr>
      </a:lvl1pPr>
      <a:lvl2pPr marL="586116" algn="l" defTabSz="586116" rtl="0" eaLnBrk="1" latinLnBrk="0" hangingPunct="1">
        <a:defRPr sz="2400" kern="1200">
          <a:solidFill>
            <a:schemeClr val="tx1"/>
          </a:solidFill>
          <a:latin typeface="+mn-lt"/>
          <a:ea typeface="+mn-ea"/>
          <a:cs typeface="+mn-cs"/>
        </a:defRPr>
      </a:lvl2pPr>
      <a:lvl3pPr marL="1172232" algn="l" defTabSz="586116" rtl="0" eaLnBrk="1" latinLnBrk="0" hangingPunct="1">
        <a:defRPr sz="2400" kern="1200">
          <a:solidFill>
            <a:schemeClr val="tx1"/>
          </a:solidFill>
          <a:latin typeface="+mn-lt"/>
          <a:ea typeface="+mn-ea"/>
          <a:cs typeface="+mn-cs"/>
        </a:defRPr>
      </a:lvl3pPr>
      <a:lvl4pPr marL="1758347" algn="l" defTabSz="586116" rtl="0" eaLnBrk="1" latinLnBrk="0" hangingPunct="1">
        <a:defRPr sz="2400" kern="1200">
          <a:solidFill>
            <a:schemeClr val="tx1"/>
          </a:solidFill>
          <a:latin typeface="+mn-lt"/>
          <a:ea typeface="+mn-ea"/>
          <a:cs typeface="+mn-cs"/>
        </a:defRPr>
      </a:lvl4pPr>
      <a:lvl5pPr marL="2344463" algn="l" defTabSz="586116" rtl="0" eaLnBrk="1" latinLnBrk="0" hangingPunct="1">
        <a:defRPr sz="2400" kern="1200">
          <a:solidFill>
            <a:schemeClr val="tx1"/>
          </a:solidFill>
          <a:latin typeface="+mn-lt"/>
          <a:ea typeface="+mn-ea"/>
          <a:cs typeface="+mn-cs"/>
        </a:defRPr>
      </a:lvl5pPr>
      <a:lvl6pPr marL="2930579" algn="l" defTabSz="586116" rtl="0" eaLnBrk="1" latinLnBrk="0" hangingPunct="1">
        <a:defRPr sz="2400" kern="1200">
          <a:solidFill>
            <a:schemeClr val="tx1"/>
          </a:solidFill>
          <a:latin typeface="+mn-lt"/>
          <a:ea typeface="+mn-ea"/>
          <a:cs typeface="+mn-cs"/>
        </a:defRPr>
      </a:lvl6pPr>
      <a:lvl7pPr marL="3516695" algn="l" defTabSz="586116" rtl="0" eaLnBrk="1" latinLnBrk="0" hangingPunct="1">
        <a:defRPr sz="2400" kern="1200">
          <a:solidFill>
            <a:schemeClr val="tx1"/>
          </a:solidFill>
          <a:latin typeface="+mn-lt"/>
          <a:ea typeface="+mn-ea"/>
          <a:cs typeface="+mn-cs"/>
        </a:defRPr>
      </a:lvl7pPr>
      <a:lvl8pPr marL="4102809" algn="l" defTabSz="586116" rtl="0" eaLnBrk="1" latinLnBrk="0" hangingPunct="1">
        <a:defRPr sz="2400" kern="1200">
          <a:solidFill>
            <a:schemeClr val="tx1"/>
          </a:solidFill>
          <a:latin typeface="+mn-lt"/>
          <a:ea typeface="+mn-ea"/>
          <a:cs typeface="+mn-cs"/>
        </a:defRPr>
      </a:lvl8pPr>
      <a:lvl9pPr marL="4688927" algn="l" defTabSz="586116"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ithub.com/coryhouse/fluent2016" TargetMode="External"/><Relationship Id="rId4" Type="http://schemas.openxmlformats.org/officeDocument/2006/relationships/image" Target="../media/image6.jpeg"/><Relationship Id="rId5" Type="http://schemas.openxmlformats.org/officeDocument/2006/relationships/image" Target="../media/image7.tiff"/><Relationship Id="rId6" Type="http://schemas.openxmlformats.org/officeDocument/2006/relationships/hyperlink" Target="http://github.com/coryhouse/fluent2016complete"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8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tif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github.com/coryhouse/react-slingshot" TargetMode="External"/><Relationship Id="rId3" Type="http://schemas.openxmlformats.org/officeDocument/2006/relationships/image" Target="../media/image8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8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17.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png"/><Relationship Id="rId6" Type="http://schemas.openxmlformats.org/officeDocument/2006/relationships/image" Target="../media/image29.jpe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github.com/coryhouse/fluent2016"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facebook/react/blob/master/CHANGELOG.md" TargetMode="External"/><Relationship Id="rId4" Type="http://schemas.openxmlformats.org/officeDocument/2006/relationships/hyperlink" Target="https://github.com/facebook/flux/commits/master"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hyperlink" Target="http://github.com/coryhouse/fluent2016" TargetMode="External"/><Relationship Id="rId4" Type="http://schemas.openxmlformats.org/officeDocument/2006/relationships/hyperlink" Target="http://github.com/coryhouse/fluent2016complete" TargetMode="External"/><Relationship Id="rId5" Type="http://schemas.openxmlformats.org/officeDocument/2006/relationships/hyperlink" Target="http://bit.ly/fluent2016reactplan"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5.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7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48.xml"/><Relationship Id="rId5" Type="http://schemas.openxmlformats.org/officeDocument/2006/relationships/image" Target="../media/image72.png"/><Relationship Id="rId1" Type="http://schemas.microsoft.com/office/2007/relationships/media" Target="../media/media1.mp4"/><Relationship Id="rId2" Type="http://schemas.openxmlformats.org/officeDocument/2006/relationships/video" Target="../media/media1.mp4"/></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49.xml"/><Relationship Id="rId5" Type="http://schemas.openxmlformats.org/officeDocument/2006/relationships/image" Target="../media/image72.png"/><Relationship Id="rId1" Type="http://schemas.microsoft.com/office/2007/relationships/media" Target="../media/media1.mp4"/><Relationship Id="rId2" Type="http://schemas.openxmlformats.org/officeDocument/2006/relationships/video" Target="../media/media1.mp4"/></Relationships>
</file>

<file path=ppt/slides/_rels/slide62.xml.rels><?xml version="1.0" encoding="UTF-8" standalone="yes"?>
<Relationships xmlns="http://schemas.openxmlformats.org/package/2006/relationships"><Relationship Id="rId3" Type="http://schemas.openxmlformats.org/officeDocument/2006/relationships/image" Target="../media/image73.gif"/><Relationship Id="rId4" Type="http://schemas.openxmlformats.org/officeDocument/2006/relationships/image" Target="../media/image25.png"/><Relationship Id="rId5" Type="http://schemas.openxmlformats.org/officeDocument/2006/relationships/image" Target="../media/image74.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860958" y="5685183"/>
            <a:ext cx="6604175" cy="27189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6" name="Text Placeholder 5"/>
          <p:cNvSpPr>
            <a:spLocks noGrp="1"/>
          </p:cNvSpPr>
          <p:nvPr>
            <p:ph type="body" sz="quarter" idx="22"/>
          </p:nvPr>
        </p:nvSpPr>
        <p:spPr>
          <a:xfrm>
            <a:off x="6738266" y="4884234"/>
            <a:ext cx="5453733" cy="486239"/>
          </a:xfrm>
        </p:spPr>
        <p:txBody>
          <a:bodyPr/>
          <a:lstStyle/>
          <a:p>
            <a:r>
              <a:rPr lang="en-US" dirty="0" smtClean="0"/>
              <a:t>@</a:t>
            </a:r>
            <a:r>
              <a:rPr lang="en-US" dirty="0" err="1" smtClean="0"/>
              <a:t>housecor</a:t>
            </a:r>
            <a:r>
              <a:rPr lang="en-US" dirty="0" smtClean="0"/>
              <a:t> | </a:t>
            </a:r>
            <a:r>
              <a:rPr lang="en-US" dirty="0" err="1" smtClean="0"/>
              <a:t>bitnative.com</a:t>
            </a:r>
            <a:endParaRPr lang="en-US" dirty="0"/>
          </a:p>
        </p:txBody>
      </p:sp>
      <p:sp>
        <p:nvSpPr>
          <p:cNvPr id="4" name="Text Placeholder 3"/>
          <p:cNvSpPr>
            <a:spLocks noGrp="1"/>
          </p:cNvSpPr>
          <p:nvPr>
            <p:ph type="body" sz="quarter" idx="21"/>
          </p:nvPr>
        </p:nvSpPr>
        <p:spPr>
          <a:xfrm>
            <a:off x="3547672" y="4328026"/>
            <a:ext cx="5453733" cy="459605"/>
          </a:xfrm>
        </p:spPr>
        <p:txBody>
          <a:bodyPr/>
          <a:lstStyle/>
          <a:p>
            <a:pPr algn="r"/>
            <a:r>
              <a:rPr lang="en-US" dirty="0" smtClean="0"/>
              <a:t>Cory House</a:t>
            </a:r>
            <a:endParaRPr lang="en-US" dirty="0"/>
          </a:p>
        </p:txBody>
      </p:sp>
      <p:sp>
        <p:nvSpPr>
          <p:cNvPr id="11" name="Title 10"/>
          <p:cNvSpPr>
            <a:spLocks noGrp="1"/>
          </p:cNvSpPr>
          <p:nvPr>
            <p:ph type="title"/>
          </p:nvPr>
        </p:nvSpPr>
        <p:spPr/>
        <p:txBody>
          <a:bodyPr/>
          <a:lstStyle/>
          <a:p>
            <a:pPr algn="l"/>
            <a:r>
              <a:rPr lang="en-US" dirty="0" smtClean="0"/>
              <a:t>React and Flux From Scratch</a:t>
            </a:r>
            <a:endParaRPr lang="en-US" dirty="0"/>
          </a:p>
        </p:txBody>
      </p:sp>
      <p:sp>
        <p:nvSpPr>
          <p:cNvPr id="2" name="Rectangle 1"/>
          <p:cNvSpPr/>
          <p:nvPr/>
        </p:nvSpPr>
        <p:spPr>
          <a:xfrm>
            <a:off x="3068169" y="2362579"/>
            <a:ext cx="3506088" cy="369332"/>
          </a:xfrm>
          <a:prstGeom prst="rect">
            <a:avLst/>
          </a:prstGeom>
        </p:spPr>
        <p:txBody>
          <a:bodyPr wrap="none">
            <a:spAutoFit/>
          </a:bodyPr>
          <a:lstStyle/>
          <a:p>
            <a:r>
              <a:rPr lang="en-US" dirty="0">
                <a:hlinkClick r:id="rId3"/>
              </a:rPr>
              <a:t>github.com/coryhouse/fluent2016</a:t>
            </a:r>
            <a:endParaRPr lang="en-US" dirty="0"/>
          </a:p>
        </p:txBody>
      </p:sp>
      <p:sp>
        <p:nvSpPr>
          <p:cNvPr id="8" name="TextBox 7"/>
          <p:cNvSpPr txBox="1"/>
          <p:nvPr/>
        </p:nvSpPr>
        <p:spPr>
          <a:xfrm>
            <a:off x="605371" y="2375096"/>
            <a:ext cx="2504212" cy="369332"/>
          </a:xfrm>
          <a:prstGeom prst="rect">
            <a:avLst/>
          </a:prstGeom>
          <a:noFill/>
        </p:spPr>
        <p:txBody>
          <a:bodyPr wrap="none" rtlCol="0">
            <a:spAutoFit/>
          </a:bodyPr>
          <a:lstStyle/>
          <a:p>
            <a:r>
              <a:rPr lang="en-US" b="1" dirty="0" smtClean="0">
                <a:solidFill>
                  <a:schemeClr val="accent3"/>
                </a:solidFill>
              </a:rPr>
              <a:t>Go here and get setup!</a:t>
            </a:r>
            <a:endParaRPr lang="en-US" b="1" dirty="0">
              <a:solidFill>
                <a:schemeClr val="accent3"/>
              </a:solidFill>
            </a:endParaRPr>
          </a:p>
        </p:txBody>
      </p:sp>
      <p:pic>
        <p:nvPicPr>
          <p:cNvPr id="12" name="Picture Placeholder 11"/>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a:stretch>
            <a:fillRect/>
          </a:stretch>
        </p:blipFill>
        <p:spPr>
          <a:xfrm>
            <a:off x="9150867" y="2707725"/>
            <a:ext cx="2438400" cy="2438400"/>
          </a:xfrm>
        </p:spPr>
      </p:pic>
      <p:pic>
        <p:nvPicPr>
          <p:cNvPr id="14" name="Picture 13"/>
          <p:cNvPicPr>
            <a:picLocks noChangeAspect="1"/>
          </p:cNvPicPr>
          <p:nvPr/>
        </p:nvPicPr>
        <p:blipFill>
          <a:blip r:embed="rId5"/>
          <a:stretch>
            <a:fillRect/>
          </a:stretch>
        </p:blipFill>
        <p:spPr>
          <a:xfrm>
            <a:off x="5239301" y="5440024"/>
            <a:ext cx="1723520" cy="1034112"/>
          </a:xfrm>
          <a:prstGeom prst="rect">
            <a:avLst/>
          </a:prstGeom>
        </p:spPr>
      </p:pic>
      <p:sp>
        <p:nvSpPr>
          <p:cNvPr id="13" name="TextBox 12"/>
          <p:cNvSpPr txBox="1"/>
          <p:nvPr/>
        </p:nvSpPr>
        <p:spPr>
          <a:xfrm>
            <a:off x="605371" y="3061142"/>
            <a:ext cx="1757212" cy="369332"/>
          </a:xfrm>
          <a:prstGeom prst="rect">
            <a:avLst/>
          </a:prstGeom>
          <a:noFill/>
        </p:spPr>
        <p:txBody>
          <a:bodyPr wrap="none" rtlCol="0">
            <a:spAutoFit/>
          </a:bodyPr>
          <a:lstStyle/>
          <a:p>
            <a:r>
              <a:rPr lang="en-US" b="1" dirty="0" smtClean="0">
                <a:solidFill>
                  <a:schemeClr val="accent3"/>
                </a:solidFill>
              </a:rPr>
              <a:t>Finished demo:</a:t>
            </a:r>
            <a:endParaRPr lang="en-US" b="1" dirty="0">
              <a:solidFill>
                <a:schemeClr val="accent3"/>
              </a:solidFill>
            </a:endParaRPr>
          </a:p>
        </p:txBody>
      </p:sp>
      <p:sp>
        <p:nvSpPr>
          <p:cNvPr id="16" name="Rectangle 15"/>
          <p:cNvSpPr/>
          <p:nvPr/>
        </p:nvSpPr>
        <p:spPr>
          <a:xfrm>
            <a:off x="2362583" y="3069246"/>
            <a:ext cx="4423006" cy="369332"/>
          </a:xfrm>
          <a:prstGeom prst="rect">
            <a:avLst/>
          </a:prstGeom>
        </p:spPr>
        <p:txBody>
          <a:bodyPr wrap="none">
            <a:spAutoFit/>
          </a:bodyPr>
          <a:lstStyle/>
          <a:p>
            <a:r>
              <a:rPr lang="en-US" dirty="0" smtClean="0">
                <a:hlinkClick r:id="rId6"/>
              </a:rPr>
              <a:t>github.com/coryhouse/fluent2016complete</a:t>
            </a:r>
            <a:endParaRPr lang="en-US" dirty="0"/>
          </a:p>
        </p:txBody>
      </p:sp>
    </p:spTree>
    <p:extLst>
      <p:ext uri="{BB962C8B-B14F-4D97-AF65-F5344CB8AC3E}">
        <p14:creationId xmlns:p14="http://schemas.microsoft.com/office/powerpoint/2010/main" val="429061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91000" y="1333500"/>
            <a:ext cx="3810000" cy="4191000"/>
          </a:xfrm>
          <a:prstGeom prst="rect">
            <a:avLst/>
          </a:prstGeom>
        </p:spPr>
      </p:pic>
    </p:spTree>
    <p:extLst>
      <p:ext uri="{BB962C8B-B14F-4D97-AF65-F5344CB8AC3E}">
        <p14:creationId xmlns:p14="http://schemas.microsoft.com/office/powerpoint/2010/main" val="186390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78867" y="2296710"/>
            <a:ext cx="7095067" cy="3182636"/>
          </a:xfrm>
        </p:spPr>
        <p:txBody>
          <a:bodyPr numCol="2">
            <a:noAutofit/>
          </a:bodyPr>
          <a:lstStyle/>
          <a:p>
            <a:r>
              <a:rPr lang="en-US" sz="2800" dirty="0" smtClean="0"/>
              <a:t>Facebook’s Flux</a:t>
            </a:r>
          </a:p>
          <a:p>
            <a:r>
              <a:rPr lang="en-US" sz="2800" dirty="0" smtClean="0"/>
              <a:t>Alt</a:t>
            </a:r>
          </a:p>
          <a:p>
            <a:r>
              <a:rPr lang="en-US" sz="2800" dirty="0"/>
              <a:t>Reflux</a:t>
            </a:r>
            <a:endParaRPr lang="en-US" sz="2800" dirty="0" smtClean="0"/>
          </a:p>
          <a:p>
            <a:r>
              <a:rPr lang="en-US" sz="2800" dirty="0" smtClean="0"/>
              <a:t>Flummox</a:t>
            </a:r>
          </a:p>
          <a:p>
            <a:r>
              <a:rPr lang="en-US" sz="2800" dirty="0" smtClean="0"/>
              <a:t>Marty</a:t>
            </a:r>
          </a:p>
          <a:p>
            <a:r>
              <a:rPr lang="en-US" sz="2800" dirty="0" err="1" smtClean="0"/>
              <a:t>Fluxxor</a:t>
            </a:r>
            <a:endParaRPr lang="en-US" sz="2800" dirty="0" smtClean="0"/>
          </a:p>
          <a:p>
            <a:r>
              <a:rPr lang="en-US" sz="2800" dirty="0" err="1" smtClean="0"/>
              <a:t>Delorean</a:t>
            </a:r>
            <a:endParaRPr lang="en-US" sz="2800" dirty="0" smtClean="0"/>
          </a:p>
          <a:p>
            <a:r>
              <a:rPr lang="en-US" sz="2800" dirty="0" err="1" smtClean="0"/>
              <a:t>Redux</a:t>
            </a:r>
            <a:endParaRPr lang="en-US" sz="2800" dirty="0" smtClean="0"/>
          </a:p>
          <a:p>
            <a:r>
              <a:rPr lang="en-US" sz="2800" dirty="0" err="1" smtClean="0"/>
              <a:t>NuclearJS</a:t>
            </a:r>
            <a:endParaRPr lang="en-US" sz="2800" dirty="0"/>
          </a:p>
          <a:p>
            <a:r>
              <a:rPr lang="en-US" sz="2800" dirty="0" err="1" smtClean="0"/>
              <a:t>Fluxible</a:t>
            </a:r>
            <a:endParaRPr lang="en-US" sz="2800" dirty="0"/>
          </a:p>
        </p:txBody>
      </p:sp>
      <p:sp>
        <p:nvSpPr>
          <p:cNvPr id="4" name="Title 3"/>
          <p:cNvSpPr>
            <a:spLocks noGrp="1"/>
          </p:cNvSpPr>
          <p:nvPr>
            <p:ph type="title"/>
          </p:nvPr>
        </p:nvSpPr>
        <p:spPr/>
        <p:txBody>
          <a:bodyPr/>
          <a:lstStyle/>
          <a:p>
            <a:r>
              <a:rPr lang="en-US" dirty="0" smtClean="0"/>
              <a:t>Flux Implementations</a:t>
            </a:r>
            <a:endParaRPr lang="en-US" dirty="0"/>
          </a:p>
        </p:txBody>
      </p:sp>
      <p:pic>
        <p:nvPicPr>
          <p:cNvPr id="5" name="Content Placeholder 4"/>
          <p:cNvPicPr>
            <a:picLocks noGrp="1" noChangeAspect="1"/>
          </p:cNvPicPr>
          <p:nvPr>
            <p:ph sz="quarter" idx="11"/>
          </p:nvPr>
        </p:nvPicPr>
        <p:blipFill>
          <a:blip r:embed="rId3"/>
          <a:stretch>
            <a:fillRect/>
          </a:stretch>
        </p:blipFill>
        <p:spPr>
          <a:xfrm>
            <a:off x="1451625" y="3571833"/>
            <a:ext cx="2057687" cy="609685"/>
          </a:xfrm>
          <a:prstGeom prst="rect">
            <a:avLst/>
          </a:prstGeom>
        </p:spPr>
      </p:pic>
    </p:spTree>
    <p:extLst>
      <p:ext uri="{BB962C8B-B14F-4D97-AF65-F5344CB8AC3E}">
        <p14:creationId xmlns:p14="http://schemas.microsoft.com/office/powerpoint/2010/main" val="61109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infoq.com/statics_s2_20150505-0115/resource/news/2014/05/facebook-mvc-flux/en/resources/flux-react-mv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006" y="1932131"/>
            <a:ext cx="7253148" cy="411011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Good Luck Debugging This</a:t>
            </a:r>
            <a:endParaRPr lang="en-US" dirty="0"/>
          </a:p>
        </p:txBody>
      </p:sp>
    </p:spTree>
    <p:extLst>
      <p:ext uri="{BB962C8B-B14F-4D97-AF65-F5344CB8AC3E}">
        <p14:creationId xmlns:p14="http://schemas.microsoft.com/office/powerpoint/2010/main" val="190266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7"/>
          </p:nvPr>
        </p:nvSpPr>
        <p:spPr>
          <a:xfrm>
            <a:off x="614434" y="3374707"/>
            <a:ext cx="5325003" cy="746957"/>
          </a:xfrm>
        </p:spPr>
        <p:txBody>
          <a:bodyPr/>
          <a:lstStyle/>
          <a:p>
            <a:r>
              <a:rPr lang="en-US" dirty="0" smtClean="0"/>
              <a:t>Two-way binding</a:t>
            </a:r>
            <a:endParaRPr lang="en-US" dirty="0"/>
          </a:p>
        </p:txBody>
      </p:sp>
      <p:sp>
        <p:nvSpPr>
          <p:cNvPr id="6" name="Title 5"/>
          <p:cNvSpPr>
            <a:spLocks noGrp="1"/>
          </p:cNvSpPr>
          <p:nvPr>
            <p:ph type="title"/>
          </p:nvPr>
        </p:nvSpPr>
        <p:spPr/>
        <p:txBody>
          <a:bodyPr/>
          <a:lstStyle/>
          <a:p>
            <a:r>
              <a:rPr lang="en-US" dirty="0" smtClean="0"/>
              <a:t>Two-way Binding vs Unidirectional</a:t>
            </a:r>
            <a:endParaRPr lang="en-US" dirty="0"/>
          </a:p>
        </p:txBody>
      </p:sp>
      <p:sp>
        <p:nvSpPr>
          <p:cNvPr id="19" name="Rectangle 18"/>
          <p:cNvSpPr/>
          <p:nvPr/>
        </p:nvSpPr>
        <p:spPr>
          <a:xfrm>
            <a:off x="9346266" y="5447020"/>
            <a:ext cx="1409700"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React</a:t>
            </a:r>
          </a:p>
          <a:p>
            <a:pPr algn="ctr"/>
            <a:r>
              <a:rPr lang="en-US" dirty="0" smtClean="0">
                <a:solidFill>
                  <a:schemeClr val="bg1"/>
                </a:solidFill>
              </a:rPr>
              <a:t>View</a:t>
            </a:r>
          </a:p>
        </p:txBody>
      </p:sp>
      <p:sp>
        <p:nvSpPr>
          <p:cNvPr id="20" name="Rectangle 19"/>
          <p:cNvSpPr/>
          <p:nvPr/>
        </p:nvSpPr>
        <p:spPr>
          <a:xfrm>
            <a:off x="9346266" y="1769692"/>
            <a:ext cx="1409700"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Action</a:t>
            </a:r>
          </a:p>
        </p:txBody>
      </p:sp>
      <p:sp>
        <p:nvSpPr>
          <p:cNvPr id="21" name="Rectangle 20"/>
          <p:cNvSpPr/>
          <p:nvPr/>
        </p:nvSpPr>
        <p:spPr>
          <a:xfrm>
            <a:off x="9345682" y="3091621"/>
            <a:ext cx="1409700"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sp>
        <p:nvSpPr>
          <p:cNvPr id="22" name="Rectangle 21"/>
          <p:cNvSpPr/>
          <p:nvPr/>
        </p:nvSpPr>
        <p:spPr>
          <a:xfrm>
            <a:off x="9346266" y="4259663"/>
            <a:ext cx="1409700"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Store</a:t>
            </a:r>
          </a:p>
        </p:txBody>
      </p:sp>
      <p:cxnSp>
        <p:nvCxnSpPr>
          <p:cNvPr id="23" name="Straight Arrow Connector 22"/>
          <p:cNvCxnSpPr>
            <a:endCxn id="21" idx="0"/>
          </p:cNvCxnSpPr>
          <p:nvPr/>
        </p:nvCxnSpPr>
        <p:spPr>
          <a:xfrm flipH="1">
            <a:off x="10050532" y="2552686"/>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10050921" y="3720728"/>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10050532" y="4919797"/>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1"/>
            <a:endCxn id="19" idx="1"/>
          </p:cNvCxnSpPr>
          <p:nvPr/>
        </p:nvCxnSpPr>
        <p:spPr>
          <a:xfrm rot="10800000" flipV="1">
            <a:off x="9346266" y="2161188"/>
            <a:ext cx="12700" cy="3631165"/>
          </a:xfrm>
          <a:prstGeom prst="bentConnector3">
            <a:avLst>
              <a:gd name="adj1" fmla="val 1800000"/>
            </a:avLst>
          </a:prstGeom>
          <a:ln w="38100">
            <a:solidFill>
              <a:schemeClr val="bg2">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 name="Text Placeholder 2"/>
          <p:cNvSpPr>
            <a:spLocks noGrp="1"/>
          </p:cNvSpPr>
          <p:nvPr>
            <p:ph type="body" sz="quarter" idx="18"/>
          </p:nvPr>
        </p:nvSpPr>
        <p:spPr>
          <a:xfrm>
            <a:off x="6631392" y="3382021"/>
            <a:ext cx="5317052" cy="745412"/>
          </a:xfrm>
        </p:spPr>
        <p:txBody>
          <a:bodyPr/>
          <a:lstStyle/>
          <a:p>
            <a:r>
              <a:rPr lang="en-US" dirty="0" err="1" smtClean="0"/>
              <a:t>Unidrectional</a:t>
            </a:r>
            <a:endParaRPr lang="en-US" dirty="0"/>
          </a:p>
        </p:txBody>
      </p:sp>
      <p:grpSp>
        <p:nvGrpSpPr>
          <p:cNvPr id="43" name="Group 42"/>
          <p:cNvGrpSpPr/>
          <p:nvPr/>
        </p:nvGrpSpPr>
        <p:grpSpPr>
          <a:xfrm>
            <a:off x="3518278" y="2884780"/>
            <a:ext cx="1409700" cy="1878024"/>
            <a:chOff x="4883686" y="3887448"/>
            <a:chExt cx="1409700" cy="1878024"/>
          </a:xfrm>
        </p:grpSpPr>
        <p:sp>
          <p:nvSpPr>
            <p:cNvPr id="44" name="Rectangle 43"/>
            <p:cNvSpPr/>
            <p:nvPr/>
          </p:nvSpPr>
          <p:spPr>
            <a:xfrm>
              <a:off x="4883686" y="5074805"/>
              <a:ext cx="1409700"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View</a:t>
              </a:r>
            </a:p>
          </p:txBody>
        </p:sp>
        <p:sp>
          <p:nvSpPr>
            <p:cNvPr id="47" name="Rectangle 46"/>
            <p:cNvSpPr/>
            <p:nvPr/>
          </p:nvSpPr>
          <p:spPr>
            <a:xfrm>
              <a:off x="4883686" y="3887448"/>
              <a:ext cx="1409700"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err="1" smtClean="0">
                  <a:solidFill>
                    <a:schemeClr val="bg1"/>
                  </a:solidFill>
                </a:rPr>
                <a:t>Viewmodel</a:t>
              </a:r>
              <a:endParaRPr lang="en-US" dirty="0" smtClean="0">
                <a:solidFill>
                  <a:schemeClr val="bg1"/>
                </a:solidFill>
              </a:endParaRPr>
            </a:p>
          </p:txBody>
        </p:sp>
        <p:cxnSp>
          <p:nvCxnSpPr>
            <p:cNvPr id="48" name="Straight Arrow Connector 47"/>
            <p:cNvCxnSpPr/>
            <p:nvPr/>
          </p:nvCxnSpPr>
          <p:spPr>
            <a:xfrm flipH="1" flipV="1">
              <a:off x="5789103" y="4499290"/>
              <a:ext cx="6447" cy="592602"/>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452602" y="4575940"/>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935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3 Parts</a:t>
            </a:r>
            <a:endParaRPr lang="en-US" dirty="0"/>
          </a:p>
        </p:txBody>
      </p:sp>
      <p:sp>
        <p:nvSpPr>
          <p:cNvPr id="6" name="TextBox 5"/>
          <p:cNvSpPr txBox="1"/>
          <p:nvPr/>
        </p:nvSpPr>
        <p:spPr>
          <a:xfrm>
            <a:off x="3840992" y="1760434"/>
            <a:ext cx="1418530" cy="400110"/>
          </a:xfrm>
          <a:prstGeom prst="rect">
            <a:avLst/>
          </a:prstGeom>
          <a:noFill/>
        </p:spPr>
        <p:txBody>
          <a:bodyPr wrap="none" rtlCol="0">
            <a:spAutoFit/>
          </a:bodyPr>
          <a:lstStyle/>
          <a:p>
            <a:r>
              <a:rPr lang="en-US" sz="2000" dirty="0" smtClean="0">
                <a:solidFill>
                  <a:schemeClr val="accent3">
                    <a:lumMod val="75000"/>
                  </a:schemeClr>
                </a:solidFill>
              </a:rPr>
              <a:t>Delete User</a:t>
            </a:r>
            <a:endParaRPr lang="en-US" sz="2000" dirty="0">
              <a:solidFill>
                <a:schemeClr val="accent3">
                  <a:lumMod val="75000"/>
                </a:schemeClr>
              </a:solidFill>
            </a:endParaRPr>
          </a:p>
        </p:txBody>
      </p:sp>
      <p:sp>
        <p:nvSpPr>
          <p:cNvPr id="7" name="TextBox 6"/>
          <p:cNvSpPr txBox="1"/>
          <p:nvPr/>
        </p:nvSpPr>
        <p:spPr>
          <a:xfrm>
            <a:off x="3840992" y="3060396"/>
            <a:ext cx="3015890" cy="400110"/>
          </a:xfrm>
          <a:prstGeom prst="rect">
            <a:avLst/>
          </a:prstGeom>
          <a:noFill/>
        </p:spPr>
        <p:txBody>
          <a:bodyPr wrap="none" rtlCol="0">
            <a:spAutoFit/>
          </a:bodyPr>
          <a:lstStyle/>
          <a:p>
            <a:r>
              <a:rPr lang="en-US" sz="2000" dirty="0" smtClean="0">
                <a:solidFill>
                  <a:schemeClr val="accent3">
                    <a:lumMod val="75000"/>
                  </a:schemeClr>
                </a:solidFill>
              </a:rPr>
              <a:t>Notify everyone who cares</a:t>
            </a:r>
            <a:endParaRPr lang="en-US" sz="2000" dirty="0">
              <a:solidFill>
                <a:schemeClr val="accent3">
                  <a:lumMod val="75000"/>
                </a:schemeClr>
              </a:solidFill>
            </a:endParaRPr>
          </a:p>
        </p:txBody>
      </p:sp>
      <p:sp>
        <p:nvSpPr>
          <p:cNvPr id="8" name="TextBox 7"/>
          <p:cNvSpPr txBox="1"/>
          <p:nvPr/>
        </p:nvSpPr>
        <p:spPr>
          <a:xfrm>
            <a:off x="3835787" y="4184423"/>
            <a:ext cx="2779031" cy="400110"/>
          </a:xfrm>
          <a:prstGeom prst="rect">
            <a:avLst/>
          </a:prstGeom>
          <a:noFill/>
        </p:spPr>
        <p:txBody>
          <a:bodyPr wrap="none" rtlCol="0">
            <a:spAutoFit/>
          </a:bodyPr>
          <a:lstStyle/>
          <a:p>
            <a:pPr algn="ctr"/>
            <a:r>
              <a:rPr lang="en-US" sz="2000" dirty="0" smtClean="0">
                <a:solidFill>
                  <a:schemeClr val="accent3">
                    <a:lumMod val="75000"/>
                  </a:schemeClr>
                </a:solidFill>
              </a:rPr>
              <a:t>Hold app state and logic</a:t>
            </a:r>
            <a:endParaRPr lang="en-US" sz="2000" dirty="0">
              <a:solidFill>
                <a:schemeClr val="accent3">
                  <a:lumMod val="75000"/>
                </a:schemeClr>
              </a:solidFill>
            </a:endParaRPr>
          </a:p>
        </p:txBody>
      </p:sp>
      <p:sp>
        <p:nvSpPr>
          <p:cNvPr id="12" name="Rectangle 11"/>
          <p:cNvSpPr/>
          <p:nvPr/>
        </p:nvSpPr>
        <p:spPr>
          <a:xfrm>
            <a:off x="1902018" y="5246321"/>
            <a:ext cx="1409700"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React</a:t>
            </a:r>
          </a:p>
          <a:p>
            <a:pPr algn="ctr"/>
            <a:r>
              <a:rPr lang="en-US" dirty="0" smtClean="0">
                <a:solidFill>
                  <a:schemeClr val="bg1"/>
                </a:solidFill>
              </a:rPr>
              <a:t>View</a:t>
            </a:r>
          </a:p>
        </p:txBody>
      </p:sp>
      <p:sp>
        <p:nvSpPr>
          <p:cNvPr id="13" name="Rectangle 12"/>
          <p:cNvSpPr/>
          <p:nvPr/>
        </p:nvSpPr>
        <p:spPr>
          <a:xfrm>
            <a:off x="1902018" y="1568993"/>
            <a:ext cx="1409700"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Action</a:t>
            </a:r>
          </a:p>
        </p:txBody>
      </p:sp>
      <p:sp>
        <p:nvSpPr>
          <p:cNvPr id="14" name="Rectangle 13"/>
          <p:cNvSpPr/>
          <p:nvPr/>
        </p:nvSpPr>
        <p:spPr>
          <a:xfrm>
            <a:off x="1901434" y="2890922"/>
            <a:ext cx="1409700"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sp>
        <p:nvSpPr>
          <p:cNvPr id="15" name="Rectangle 14"/>
          <p:cNvSpPr/>
          <p:nvPr/>
        </p:nvSpPr>
        <p:spPr>
          <a:xfrm>
            <a:off x="1902018" y="4058964"/>
            <a:ext cx="1409700"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Store</a:t>
            </a:r>
          </a:p>
        </p:txBody>
      </p:sp>
      <p:cxnSp>
        <p:nvCxnSpPr>
          <p:cNvPr id="16" name="Straight Arrow Connector 15"/>
          <p:cNvCxnSpPr>
            <a:endCxn id="14" idx="0"/>
          </p:cNvCxnSpPr>
          <p:nvPr/>
        </p:nvCxnSpPr>
        <p:spPr>
          <a:xfrm flipH="1">
            <a:off x="2606284" y="2351987"/>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2606673" y="3520029"/>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606284" y="4719098"/>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3" idx="1"/>
            <a:endCxn id="12" idx="1"/>
          </p:cNvCxnSpPr>
          <p:nvPr/>
        </p:nvCxnSpPr>
        <p:spPr>
          <a:xfrm rot="10800000" flipV="1">
            <a:off x="1902018" y="1960489"/>
            <a:ext cx="12700" cy="3631165"/>
          </a:xfrm>
          <a:prstGeom prst="bentConnector3">
            <a:avLst>
              <a:gd name="adj1" fmla="val 1800000"/>
            </a:avLst>
          </a:prstGeom>
          <a:ln w="38100">
            <a:solidFill>
              <a:schemeClr val="bg2">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08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Encapsulate events</a:t>
            </a:r>
          </a:p>
          <a:p>
            <a:r>
              <a:rPr lang="en-US" dirty="0"/>
              <a:t>Triggered by user interactions and server</a:t>
            </a:r>
          </a:p>
          <a:p>
            <a:r>
              <a:rPr lang="en-US" dirty="0" smtClean="0"/>
              <a:t>Passed </a:t>
            </a:r>
            <a:r>
              <a:rPr lang="en-US" dirty="0"/>
              <a:t>to </a:t>
            </a:r>
            <a:r>
              <a:rPr lang="en-US" dirty="0" smtClean="0"/>
              <a:t>dispatcher</a:t>
            </a:r>
            <a:endParaRPr lang="en-US" dirty="0"/>
          </a:p>
        </p:txBody>
      </p:sp>
      <p:sp>
        <p:nvSpPr>
          <p:cNvPr id="4" name="Text Placeholder 3"/>
          <p:cNvSpPr>
            <a:spLocks noGrp="1"/>
          </p:cNvSpPr>
          <p:nvPr>
            <p:ph sz="quarter" idx="11"/>
          </p:nvPr>
        </p:nvSpPr>
        <p:spPr>
          <a:xfrm>
            <a:off x="1677874" y="2712749"/>
            <a:ext cx="2325095" cy="2327547"/>
          </a:xfrm>
        </p:spPr>
        <p:txBody>
          <a:bodyPr>
            <a:normAutofit/>
          </a:bodyPr>
          <a:lstStyle/>
          <a:p>
            <a:endParaRPr lang="en-US" dirty="0"/>
          </a:p>
          <a:p>
            <a:endParaRPr lang="en-US" dirty="0"/>
          </a:p>
        </p:txBody>
      </p:sp>
      <p:sp>
        <p:nvSpPr>
          <p:cNvPr id="5" name="Title 4"/>
          <p:cNvSpPr>
            <a:spLocks noGrp="1"/>
          </p:cNvSpPr>
          <p:nvPr>
            <p:ph type="title"/>
          </p:nvPr>
        </p:nvSpPr>
        <p:spPr/>
        <p:txBody>
          <a:bodyPr/>
          <a:lstStyle/>
          <a:p>
            <a:r>
              <a:rPr lang="en-US" dirty="0" smtClean="0"/>
              <a:t>Actions</a:t>
            </a:r>
            <a:endParaRPr lang="en-US" dirty="0"/>
          </a:p>
        </p:txBody>
      </p:sp>
      <p:grpSp>
        <p:nvGrpSpPr>
          <p:cNvPr id="7" name="Group 6"/>
          <p:cNvGrpSpPr/>
          <p:nvPr/>
        </p:nvGrpSpPr>
        <p:grpSpPr>
          <a:xfrm>
            <a:off x="1897625" y="1558672"/>
            <a:ext cx="1410284" cy="4367995"/>
            <a:chOff x="4883102" y="1397477"/>
            <a:chExt cx="1410284" cy="4367995"/>
          </a:xfrm>
        </p:grpSpPr>
        <p:sp>
          <p:nvSpPr>
            <p:cNvPr id="8" name="Rectangle 7"/>
            <p:cNvSpPr/>
            <p:nvPr/>
          </p:nvSpPr>
          <p:spPr>
            <a:xfrm>
              <a:off x="4883686" y="5074805"/>
              <a:ext cx="1409700"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React</a:t>
              </a:r>
            </a:p>
            <a:p>
              <a:pPr algn="ctr"/>
              <a:r>
                <a:rPr lang="en-US" dirty="0" smtClean="0">
                  <a:solidFill>
                    <a:schemeClr val="bg1"/>
                  </a:solidFill>
                </a:rPr>
                <a:t>View</a:t>
              </a:r>
            </a:p>
          </p:txBody>
        </p:sp>
        <p:sp>
          <p:nvSpPr>
            <p:cNvPr id="9" name="Rectangle 8"/>
            <p:cNvSpPr/>
            <p:nvPr/>
          </p:nvSpPr>
          <p:spPr>
            <a:xfrm>
              <a:off x="4883686" y="1397477"/>
              <a:ext cx="1409700"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Action</a:t>
              </a:r>
            </a:p>
          </p:txBody>
        </p:sp>
        <p:sp>
          <p:nvSpPr>
            <p:cNvPr id="10" name="Rectangle 9"/>
            <p:cNvSpPr/>
            <p:nvPr/>
          </p:nvSpPr>
          <p:spPr>
            <a:xfrm>
              <a:off x="4883102" y="2719406"/>
              <a:ext cx="1409700"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sp>
          <p:nvSpPr>
            <p:cNvPr id="11" name="Rectangle 10"/>
            <p:cNvSpPr/>
            <p:nvPr/>
          </p:nvSpPr>
          <p:spPr>
            <a:xfrm>
              <a:off x="4883686" y="3887448"/>
              <a:ext cx="1409700"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Store</a:t>
              </a:r>
            </a:p>
          </p:txBody>
        </p:sp>
        <p:cxnSp>
          <p:nvCxnSpPr>
            <p:cNvPr id="12" name="Straight Arrow Connector 11"/>
            <p:cNvCxnSpPr>
              <a:endCxn id="10" idx="0"/>
            </p:cNvCxnSpPr>
            <p:nvPr/>
          </p:nvCxnSpPr>
          <p:spPr>
            <a:xfrm flipH="1">
              <a:off x="5587952" y="2180471"/>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588341" y="3348513"/>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587952" y="4547582"/>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9" idx="1"/>
              <a:endCxn id="8" idx="1"/>
            </p:cNvCxnSpPr>
            <p:nvPr/>
          </p:nvCxnSpPr>
          <p:spPr>
            <a:xfrm rot="10800000" flipV="1">
              <a:off x="4883686" y="1788973"/>
              <a:ext cx="12700" cy="3631165"/>
            </a:xfrm>
            <a:prstGeom prst="bentConnector3">
              <a:avLst>
                <a:gd name="adj1" fmla="val 1800000"/>
              </a:avLst>
            </a:prstGeom>
            <a:ln>
              <a:solidFill>
                <a:schemeClr val="bg2">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437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1"/>
          </p:nvPr>
        </p:nvSpPr>
        <p:spPr>
          <a:xfrm>
            <a:off x="1677874" y="2712749"/>
            <a:ext cx="2325095" cy="2327547"/>
          </a:xfrm>
        </p:spPr>
        <p:txBody>
          <a:bodyPr>
            <a:normAutofit/>
          </a:bodyPr>
          <a:lstStyle/>
          <a:p>
            <a:endParaRPr lang="en-US" dirty="0"/>
          </a:p>
          <a:p>
            <a:endParaRPr lang="en-US" dirty="0"/>
          </a:p>
        </p:txBody>
      </p:sp>
      <p:sp>
        <p:nvSpPr>
          <p:cNvPr id="5" name="Title 4"/>
          <p:cNvSpPr>
            <a:spLocks noGrp="1"/>
          </p:cNvSpPr>
          <p:nvPr>
            <p:ph type="title"/>
          </p:nvPr>
        </p:nvSpPr>
        <p:spPr/>
        <p:txBody>
          <a:bodyPr/>
          <a:lstStyle/>
          <a:p>
            <a:r>
              <a:rPr lang="en-US" dirty="0" smtClean="0"/>
              <a:t>Actions</a:t>
            </a:r>
            <a:endParaRPr lang="en-US" dirty="0"/>
          </a:p>
        </p:txBody>
      </p:sp>
      <p:grpSp>
        <p:nvGrpSpPr>
          <p:cNvPr id="7" name="Group 6"/>
          <p:cNvGrpSpPr/>
          <p:nvPr/>
        </p:nvGrpSpPr>
        <p:grpSpPr>
          <a:xfrm>
            <a:off x="1897625" y="1558672"/>
            <a:ext cx="1410284" cy="4367995"/>
            <a:chOff x="4883102" y="1397477"/>
            <a:chExt cx="1410284" cy="4367995"/>
          </a:xfrm>
        </p:grpSpPr>
        <p:sp>
          <p:nvSpPr>
            <p:cNvPr id="8" name="Rectangle 7"/>
            <p:cNvSpPr/>
            <p:nvPr/>
          </p:nvSpPr>
          <p:spPr>
            <a:xfrm>
              <a:off x="4883686" y="5074805"/>
              <a:ext cx="1409700"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React</a:t>
              </a:r>
            </a:p>
            <a:p>
              <a:pPr algn="ctr"/>
              <a:r>
                <a:rPr lang="en-US" dirty="0" smtClean="0">
                  <a:solidFill>
                    <a:schemeClr val="bg1"/>
                  </a:solidFill>
                </a:rPr>
                <a:t>View</a:t>
              </a:r>
            </a:p>
          </p:txBody>
        </p:sp>
        <p:sp>
          <p:nvSpPr>
            <p:cNvPr id="9" name="Rectangle 8"/>
            <p:cNvSpPr/>
            <p:nvPr/>
          </p:nvSpPr>
          <p:spPr>
            <a:xfrm>
              <a:off x="4883686" y="1397477"/>
              <a:ext cx="1409700"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Action</a:t>
              </a:r>
            </a:p>
          </p:txBody>
        </p:sp>
        <p:sp>
          <p:nvSpPr>
            <p:cNvPr id="10" name="Rectangle 9"/>
            <p:cNvSpPr/>
            <p:nvPr/>
          </p:nvSpPr>
          <p:spPr>
            <a:xfrm>
              <a:off x="4883102" y="2719406"/>
              <a:ext cx="1409700"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sp>
          <p:nvSpPr>
            <p:cNvPr id="11" name="Rectangle 10"/>
            <p:cNvSpPr/>
            <p:nvPr/>
          </p:nvSpPr>
          <p:spPr>
            <a:xfrm>
              <a:off x="4883686" y="3887448"/>
              <a:ext cx="1409700"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Store</a:t>
              </a:r>
            </a:p>
          </p:txBody>
        </p:sp>
        <p:cxnSp>
          <p:nvCxnSpPr>
            <p:cNvPr id="12" name="Straight Arrow Connector 11"/>
            <p:cNvCxnSpPr>
              <a:endCxn id="10" idx="0"/>
            </p:cNvCxnSpPr>
            <p:nvPr/>
          </p:nvCxnSpPr>
          <p:spPr>
            <a:xfrm flipH="1">
              <a:off x="5587952" y="2180471"/>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588341" y="3348513"/>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587952" y="4547582"/>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9" idx="1"/>
              <a:endCxn id="8" idx="1"/>
            </p:cNvCxnSpPr>
            <p:nvPr/>
          </p:nvCxnSpPr>
          <p:spPr>
            <a:xfrm rot="10800000" flipV="1">
              <a:off x="4883686" y="1788973"/>
              <a:ext cx="12700" cy="3631165"/>
            </a:xfrm>
            <a:prstGeom prst="bentConnector3">
              <a:avLst>
                <a:gd name="adj1" fmla="val 1800000"/>
              </a:avLst>
            </a:prstGeom>
            <a:ln>
              <a:solidFill>
                <a:schemeClr val="bg2">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
        <p:nvSpPr>
          <p:cNvPr id="6" name="Rectangle 5"/>
          <p:cNvSpPr/>
          <p:nvPr/>
        </p:nvSpPr>
        <p:spPr>
          <a:xfrm>
            <a:off x="4694534" y="1860585"/>
            <a:ext cx="6096000" cy="4093428"/>
          </a:xfrm>
          <a:prstGeom prst="rect">
            <a:avLst/>
          </a:prstGeom>
        </p:spPr>
        <p:txBody>
          <a:bodyPr>
            <a:spAutoFit/>
          </a:bodyPr>
          <a:lstStyle/>
          <a:p>
            <a:r>
              <a:rPr lang="en-US" sz="3200" dirty="0"/>
              <a:t>Payload has type and data</a:t>
            </a:r>
          </a:p>
          <a:p>
            <a:endParaRPr lang="en-US" sz="3200" dirty="0"/>
          </a:p>
          <a:p>
            <a:r>
              <a:rPr lang="en-US" sz="2800" dirty="0" smtClean="0"/>
              <a:t>{</a:t>
            </a:r>
            <a:endParaRPr lang="en-US" sz="2800" dirty="0"/>
          </a:p>
          <a:p>
            <a:r>
              <a:rPr lang="en-US" sz="2800" dirty="0"/>
              <a:t>    type: USER_SAVED</a:t>
            </a:r>
          </a:p>
          <a:p>
            <a:r>
              <a:rPr lang="en-US" sz="2800" dirty="0"/>
              <a:t>    data: { </a:t>
            </a:r>
          </a:p>
          <a:p>
            <a:r>
              <a:rPr lang="en-US" sz="2800" dirty="0"/>
              <a:t>      </a:t>
            </a:r>
            <a:r>
              <a:rPr lang="en-US" sz="2800" dirty="0" err="1"/>
              <a:t>firstName</a:t>
            </a:r>
            <a:r>
              <a:rPr lang="en-US" sz="2800" dirty="0"/>
              <a:t>: ‘Cory’,</a:t>
            </a:r>
          </a:p>
          <a:p>
            <a:r>
              <a:rPr lang="en-US" sz="2800" dirty="0"/>
              <a:t>      </a:t>
            </a:r>
            <a:r>
              <a:rPr lang="en-US" sz="2800" dirty="0" err="1"/>
              <a:t>lastName</a:t>
            </a:r>
            <a:r>
              <a:rPr lang="en-US" sz="2800" dirty="0"/>
              <a:t>: ‘House;</a:t>
            </a:r>
          </a:p>
          <a:p>
            <a:r>
              <a:rPr lang="en-US" sz="2800" dirty="0"/>
              <a:t>    }</a:t>
            </a:r>
          </a:p>
          <a:p>
            <a:r>
              <a:rPr lang="en-US" sz="2800" dirty="0"/>
              <a:t>}</a:t>
            </a:r>
          </a:p>
        </p:txBody>
      </p:sp>
    </p:spTree>
    <p:extLst>
      <p:ext uri="{BB962C8B-B14F-4D97-AF65-F5344CB8AC3E}">
        <p14:creationId xmlns:p14="http://schemas.microsoft.com/office/powerpoint/2010/main" val="56467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478867" y="1826379"/>
            <a:ext cx="7267656" cy="4100288"/>
          </a:xfrm>
        </p:spPr>
        <p:txBody>
          <a:bodyPr>
            <a:normAutofit/>
          </a:bodyPr>
          <a:lstStyle/>
          <a:p>
            <a:r>
              <a:rPr lang="en-US" dirty="0" smtClean="0"/>
              <a:t>Central Hub – There’s only one</a:t>
            </a:r>
          </a:p>
          <a:p>
            <a:r>
              <a:rPr lang="en-US" dirty="0"/>
              <a:t>Holds list of </a:t>
            </a:r>
            <a:r>
              <a:rPr lang="en-US" dirty="0" smtClean="0"/>
              <a:t>callbacks</a:t>
            </a:r>
          </a:p>
          <a:p>
            <a:r>
              <a:rPr lang="en-US" dirty="0" smtClean="0"/>
              <a:t>Broadcasts payload to registered callbacks</a:t>
            </a:r>
          </a:p>
          <a:p>
            <a:r>
              <a:rPr lang="en-US" dirty="0" smtClean="0"/>
              <a:t>Sends actions to stores</a:t>
            </a:r>
            <a:endParaRPr lang="en-US" dirty="0"/>
          </a:p>
        </p:txBody>
      </p:sp>
      <p:sp>
        <p:nvSpPr>
          <p:cNvPr id="2" name="Content Placeholder 1"/>
          <p:cNvSpPr>
            <a:spLocks noGrp="1"/>
          </p:cNvSpPr>
          <p:nvPr>
            <p:ph sz="quarter" idx="11"/>
          </p:nvPr>
        </p:nvSpPr>
        <p:spPr/>
        <p:txBody>
          <a:bodyPr/>
          <a:lstStyle/>
          <a:p>
            <a:endParaRPr lang="en-US"/>
          </a:p>
        </p:txBody>
      </p:sp>
      <p:sp>
        <p:nvSpPr>
          <p:cNvPr id="5" name="Title 4"/>
          <p:cNvSpPr>
            <a:spLocks noGrp="1"/>
          </p:cNvSpPr>
          <p:nvPr>
            <p:ph type="title"/>
          </p:nvPr>
        </p:nvSpPr>
        <p:spPr/>
        <p:txBody>
          <a:bodyPr/>
          <a:lstStyle/>
          <a:p>
            <a:r>
              <a:rPr lang="en-US" dirty="0" smtClean="0"/>
              <a:t>Dispatcher</a:t>
            </a:r>
            <a:endParaRPr lang="en-US" dirty="0"/>
          </a:p>
        </p:txBody>
      </p:sp>
      <p:grpSp>
        <p:nvGrpSpPr>
          <p:cNvPr id="3" name="Group 2"/>
          <p:cNvGrpSpPr/>
          <p:nvPr/>
        </p:nvGrpSpPr>
        <p:grpSpPr>
          <a:xfrm>
            <a:off x="2007040" y="1592862"/>
            <a:ext cx="1410284" cy="4367995"/>
            <a:chOff x="4883102" y="1397477"/>
            <a:chExt cx="1410284" cy="4367995"/>
          </a:xfrm>
        </p:grpSpPr>
        <p:sp>
          <p:nvSpPr>
            <p:cNvPr id="6" name="Rectangle 5"/>
            <p:cNvSpPr/>
            <p:nvPr/>
          </p:nvSpPr>
          <p:spPr>
            <a:xfrm>
              <a:off x="4883686" y="5074805"/>
              <a:ext cx="1409700"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React</a:t>
              </a:r>
            </a:p>
            <a:p>
              <a:pPr algn="ctr"/>
              <a:r>
                <a:rPr lang="en-US" dirty="0" smtClean="0">
                  <a:solidFill>
                    <a:schemeClr val="bg1"/>
                  </a:solidFill>
                </a:rPr>
                <a:t>View</a:t>
              </a:r>
            </a:p>
          </p:txBody>
        </p:sp>
        <p:sp>
          <p:nvSpPr>
            <p:cNvPr id="9" name="Rectangle 8"/>
            <p:cNvSpPr/>
            <p:nvPr/>
          </p:nvSpPr>
          <p:spPr>
            <a:xfrm>
              <a:off x="4883686" y="1397477"/>
              <a:ext cx="1409700"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Action</a:t>
              </a:r>
            </a:p>
          </p:txBody>
        </p:sp>
        <p:sp>
          <p:nvSpPr>
            <p:cNvPr id="10" name="Rectangle 9"/>
            <p:cNvSpPr/>
            <p:nvPr/>
          </p:nvSpPr>
          <p:spPr>
            <a:xfrm>
              <a:off x="4883102" y="2719406"/>
              <a:ext cx="1409700"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sp>
          <p:nvSpPr>
            <p:cNvPr id="11" name="Rectangle 10"/>
            <p:cNvSpPr/>
            <p:nvPr/>
          </p:nvSpPr>
          <p:spPr>
            <a:xfrm>
              <a:off x="4883686" y="3887448"/>
              <a:ext cx="1409700"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Store</a:t>
              </a:r>
            </a:p>
          </p:txBody>
        </p:sp>
        <p:cxnSp>
          <p:nvCxnSpPr>
            <p:cNvPr id="12" name="Straight Arrow Connector 11"/>
            <p:cNvCxnSpPr>
              <a:endCxn id="10" idx="0"/>
            </p:cNvCxnSpPr>
            <p:nvPr/>
          </p:nvCxnSpPr>
          <p:spPr>
            <a:xfrm flipH="1">
              <a:off x="5587952" y="2180471"/>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588341" y="3348513"/>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587952" y="4547582"/>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9" idx="1"/>
              <a:endCxn id="6" idx="1"/>
            </p:cNvCxnSpPr>
            <p:nvPr/>
          </p:nvCxnSpPr>
          <p:spPr>
            <a:xfrm rot="10800000" flipV="1">
              <a:off x="4883686" y="1788973"/>
              <a:ext cx="12700" cy="3631165"/>
            </a:xfrm>
            <a:prstGeom prst="bentConnector3">
              <a:avLst>
                <a:gd name="adj1" fmla="val 1800000"/>
              </a:avLst>
            </a:prstGeom>
            <a:ln>
              <a:solidFill>
                <a:schemeClr val="bg2">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735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marL="0" indent="0">
              <a:buNone/>
            </a:pPr>
            <a:r>
              <a:rPr lang="en-US" dirty="0" smtClean="0"/>
              <a:t>Keeps </a:t>
            </a:r>
            <a:r>
              <a:rPr lang="en-US" dirty="0"/>
              <a:t>things </a:t>
            </a:r>
            <a:r>
              <a:rPr lang="en-US" dirty="0" smtClean="0"/>
              <a:t>organized</a:t>
            </a:r>
          </a:p>
          <a:p>
            <a:pPr marL="0" indent="0">
              <a:buNone/>
            </a:pPr>
            <a:r>
              <a:rPr lang="en-US" dirty="0" smtClean="0"/>
              <a:t>Provides high </a:t>
            </a:r>
            <a:r>
              <a:rPr lang="en-US" dirty="0"/>
              <a:t>level view of what the app actually </a:t>
            </a:r>
            <a:r>
              <a:rPr lang="en-US" dirty="0" smtClean="0"/>
              <a:t>does</a:t>
            </a:r>
            <a:endParaRPr lang="en-US" dirty="0"/>
          </a:p>
        </p:txBody>
      </p:sp>
      <p:sp>
        <p:nvSpPr>
          <p:cNvPr id="4" name="Title 3"/>
          <p:cNvSpPr>
            <a:spLocks noGrp="1"/>
          </p:cNvSpPr>
          <p:nvPr>
            <p:ph type="title"/>
          </p:nvPr>
        </p:nvSpPr>
        <p:spPr/>
        <p:txBody>
          <a:bodyPr/>
          <a:lstStyle/>
          <a:p>
            <a:r>
              <a:rPr lang="en-US" dirty="0" smtClean="0"/>
              <a:t>Constants</a:t>
            </a:r>
            <a:endParaRPr lang="en-US" dirty="0"/>
          </a:p>
        </p:txBody>
      </p:sp>
    </p:spTree>
    <p:extLst>
      <p:ext uri="{BB962C8B-B14F-4D97-AF65-F5344CB8AC3E}">
        <p14:creationId xmlns:p14="http://schemas.microsoft.com/office/powerpoint/2010/main" val="22125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Holds app state, logic, data </a:t>
            </a:r>
            <a:r>
              <a:rPr lang="en-US" dirty="0" smtClean="0"/>
              <a:t>retrieval</a:t>
            </a:r>
            <a:endParaRPr lang="en-US" dirty="0"/>
          </a:p>
          <a:p>
            <a:r>
              <a:rPr lang="en-US" dirty="0"/>
              <a:t>Not a model - </a:t>
            </a:r>
            <a:r>
              <a:rPr lang="en-US" i="1" dirty="0"/>
              <a:t>Contains</a:t>
            </a:r>
            <a:r>
              <a:rPr lang="en-US" dirty="0"/>
              <a:t> models.</a:t>
            </a:r>
          </a:p>
          <a:p>
            <a:r>
              <a:rPr lang="en-US" dirty="0" smtClean="0"/>
              <a:t>One</a:t>
            </a:r>
            <a:r>
              <a:rPr lang="en-US" dirty="0"/>
              <a:t>, or many</a:t>
            </a:r>
          </a:p>
          <a:p>
            <a:r>
              <a:rPr lang="en-US" dirty="0" smtClean="0"/>
              <a:t>Registers callbacks </a:t>
            </a:r>
            <a:r>
              <a:rPr lang="en-US" dirty="0"/>
              <a:t>with dispatcher</a:t>
            </a:r>
          </a:p>
          <a:p>
            <a:r>
              <a:rPr lang="en-US" dirty="0"/>
              <a:t>Uses Node’s </a:t>
            </a:r>
            <a:r>
              <a:rPr lang="en-US" dirty="0" err="1" smtClean="0"/>
              <a:t>EventEmitter</a:t>
            </a:r>
            <a:endParaRPr lang="en-US" dirty="0"/>
          </a:p>
        </p:txBody>
      </p:sp>
      <p:sp>
        <p:nvSpPr>
          <p:cNvPr id="8" name="Content Placeholder 7"/>
          <p:cNvSpPr>
            <a:spLocks noGrp="1"/>
          </p:cNvSpPr>
          <p:nvPr>
            <p:ph sz="quarter" idx="11"/>
          </p:nvPr>
        </p:nvSpPr>
        <p:spPr/>
        <p:txBody>
          <a:bodyPr>
            <a:normAutofit/>
          </a:bodyPr>
          <a:lstStyle/>
          <a:p>
            <a:pPr marL="0" indent="0">
              <a:buNone/>
            </a:pPr>
            <a:endParaRPr lang="en-US" dirty="0"/>
          </a:p>
        </p:txBody>
      </p:sp>
      <p:sp>
        <p:nvSpPr>
          <p:cNvPr id="5" name="Title 4"/>
          <p:cNvSpPr>
            <a:spLocks noGrp="1"/>
          </p:cNvSpPr>
          <p:nvPr>
            <p:ph type="title"/>
          </p:nvPr>
        </p:nvSpPr>
        <p:spPr/>
        <p:txBody>
          <a:bodyPr/>
          <a:lstStyle/>
          <a:p>
            <a:r>
              <a:rPr lang="en-US" dirty="0" smtClean="0"/>
              <a:t>Store</a:t>
            </a:r>
            <a:endParaRPr lang="en-US" dirty="0"/>
          </a:p>
        </p:txBody>
      </p:sp>
      <p:grpSp>
        <p:nvGrpSpPr>
          <p:cNvPr id="6" name="Group 5"/>
          <p:cNvGrpSpPr/>
          <p:nvPr/>
        </p:nvGrpSpPr>
        <p:grpSpPr>
          <a:xfrm>
            <a:off x="1835102" y="1558672"/>
            <a:ext cx="1410284" cy="4367995"/>
            <a:chOff x="4883102" y="1397477"/>
            <a:chExt cx="1410284" cy="4367995"/>
          </a:xfrm>
        </p:grpSpPr>
        <p:sp>
          <p:nvSpPr>
            <p:cNvPr id="7" name="Rectangle 6"/>
            <p:cNvSpPr/>
            <p:nvPr/>
          </p:nvSpPr>
          <p:spPr>
            <a:xfrm>
              <a:off x="4883686" y="5074805"/>
              <a:ext cx="1409700"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React</a:t>
              </a:r>
            </a:p>
            <a:p>
              <a:pPr algn="ctr"/>
              <a:r>
                <a:rPr lang="en-US" dirty="0" smtClean="0">
                  <a:solidFill>
                    <a:schemeClr val="bg1"/>
                  </a:solidFill>
                </a:rPr>
                <a:t>View</a:t>
              </a:r>
            </a:p>
          </p:txBody>
        </p:sp>
        <p:sp>
          <p:nvSpPr>
            <p:cNvPr id="9" name="Rectangle 8"/>
            <p:cNvSpPr/>
            <p:nvPr/>
          </p:nvSpPr>
          <p:spPr>
            <a:xfrm>
              <a:off x="4883686" y="1397477"/>
              <a:ext cx="1409700"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Action</a:t>
              </a:r>
            </a:p>
          </p:txBody>
        </p:sp>
        <p:sp>
          <p:nvSpPr>
            <p:cNvPr id="10" name="Rectangle 9"/>
            <p:cNvSpPr/>
            <p:nvPr/>
          </p:nvSpPr>
          <p:spPr>
            <a:xfrm>
              <a:off x="4883102" y="2719406"/>
              <a:ext cx="1409700"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sp>
          <p:nvSpPr>
            <p:cNvPr id="11" name="Rectangle 10"/>
            <p:cNvSpPr/>
            <p:nvPr/>
          </p:nvSpPr>
          <p:spPr>
            <a:xfrm>
              <a:off x="4883686" y="3887448"/>
              <a:ext cx="1409700"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Store</a:t>
              </a:r>
            </a:p>
          </p:txBody>
        </p:sp>
        <p:cxnSp>
          <p:nvCxnSpPr>
            <p:cNvPr id="12" name="Straight Arrow Connector 11"/>
            <p:cNvCxnSpPr>
              <a:endCxn id="10" idx="0"/>
            </p:cNvCxnSpPr>
            <p:nvPr/>
          </p:nvCxnSpPr>
          <p:spPr>
            <a:xfrm flipH="1">
              <a:off x="5587952" y="2180471"/>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588341" y="3348513"/>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587952" y="4547582"/>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9" idx="1"/>
              <a:endCxn id="7" idx="1"/>
            </p:cNvCxnSpPr>
            <p:nvPr/>
          </p:nvCxnSpPr>
          <p:spPr>
            <a:xfrm rot="10800000" flipV="1">
              <a:off x="4883686" y="1788973"/>
              <a:ext cx="12700" cy="3631165"/>
            </a:xfrm>
            <a:prstGeom prst="bentConnector3">
              <a:avLst>
                <a:gd name="adj1" fmla="val 1800000"/>
              </a:avLst>
            </a:prstGeom>
            <a:ln>
              <a:solidFill>
                <a:schemeClr val="bg2">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692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dirty="0" smtClean="0"/>
              <a:t>Every store has these common traits (aka interface)</a:t>
            </a:r>
          </a:p>
          <a:p>
            <a:pPr marL="514350" indent="-514350">
              <a:buAutoNum type="arabicPeriod"/>
            </a:pPr>
            <a:r>
              <a:rPr lang="en-US" dirty="0" smtClean="0"/>
              <a:t>Extend </a:t>
            </a:r>
            <a:r>
              <a:rPr lang="en-US" dirty="0" err="1" smtClean="0"/>
              <a:t>EventEmitter</a:t>
            </a:r>
            <a:endParaRPr lang="en-US" dirty="0" smtClean="0"/>
          </a:p>
          <a:p>
            <a:pPr marL="514350" indent="-514350">
              <a:buAutoNum type="arabicPeriod"/>
            </a:pPr>
            <a:r>
              <a:rPr lang="en-US" dirty="0" err="1" smtClean="0"/>
              <a:t>addChangeListener</a:t>
            </a:r>
            <a:r>
              <a:rPr lang="en-US" dirty="0" smtClean="0"/>
              <a:t> and </a:t>
            </a:r>
            <a:r>
              <a:rPr lang="en-US" dirty="0" err="1" smtClean="0"/>
              <a:t>removeChangeListener</a:t>
            </a:r>
            <a:endParaRPr lang="en-US" dirty="0" smtClean="0"/>
          </a:p>
          <a:p>
            <a:pPr marL="514350" indent="-514350">
              <a:buAutoNum type="arabicPeriod"/>
            </a:pPr>
            <a:r>
              <a:rPr lang="en-US" dirty="0" err="1"/>
              <a:t>emitChange</a:t>
            </a:r>
            <a:endParaRPr lang="en-US" dirty="0" smtClean="0"/>
          </a:p>
          <a:p>
            <a:pPr marL="514350" indent="-514350">
              <a:buAutoNum type="arabicPeriod"/>
            </a:pPr>
            <a:endParaRPr lang="en-US" dirty="0"/>
          </a:p>
        </p:txBody>
      </p:sp>
      <p:sp>
        <p:nvSpPr>
          <p:cNvPr id="3" name="Title 2"/>
          <p:cNvSpPr>
            <a:spLocks noGrp="1"/>
          </p:cNvSpPr>
          <p:nvPr>
            <p:ph type="title"/>
          </p:nvPr>
        </p:nvSpPr>
        <p:spPr/>
        <p:txBody>
          <a:bodyPr/>
          <a:lstStyle/>
          <a:p>
            <a:r>
              <a:rPr lang="en-US" dirty="0" smtClean="0"/>
              <a:t>The Structure of a Store</a:t>
            </a:r>
            <a:endParaRPr lang="en-US" dirty="0"/>
          </a:p>
        </p:txBody>
      </p:sp>
    </p:spTree>
    <p:extLst>
      <p:ext uri="{BB962C8B-B14F-4D97-AF65-F5344CB8AC3E}">
        <p14:creationId xmlns:p14="http://schemas.microsoft.com/office/powerpoint/2010/main" val="16907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08400" y="406400"/>
            <a:ext cx="4775200" cy="6045200"/>
          </a:xfrm>
          <a:prstGeom prst="rect">
            <a:avLst/>
          </a:prstGeom>
        </p:spPr>
      </p:pic>
    </p:spTree>
    <p:extLst>
      <p:ext uri="{BB962C8B-B14F-4D97-AF65-F5344CB8AC3E}">
        <p14:creationId xmlns:p14="http://schemas.microsoft.com/office/powerpoint/2010/main" val="125497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81787" y="1914561"/>
            <a:ext cx="1409700"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cxnSp>
        <p:nvCxnSpPr>
          <p:cNvPr id="3" name="Straight Arrow Connector 2"/>
          <p:cNvCxnSpPr/>
          <p:nvPr/>
        </p:nvCxnSpPr>
        <p:spPr>
          <a:xfrm flipH="1">
            <a:off x="5886637" y="2543668"/>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5350609" y="3093056"/>
            <a:ext cx="1072056" cy="478427"/>
          </a:xfrm>
          <a:prstGeom prst="rect">
            <a:avLst/>
          </a:prstGeom>
          <a:solidFill>
            <a:schemeClr val="accent1">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Payload</a:t>
            </a:r>
          </a:p>
        </p:txBody>
      </p:sp>
      <p:cxnSp>
        <p:nvCxnSpPr>
          <p:cNvPr id="5" name="Straight Arrow Connector 4"/>
          <p:cNvCxnSpPr/>
          <p:nvPr/>
        </p:nvCxnSpPr>
        <p:spPr>
          <a:xfrm flipH="1">
            <a:off x="5864866" y="3581936"/>
            <a:ext cx="390" cy="833076"/>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6890658" y="4415012"/>
            <a:ext cx="1551214" cy="629107"/>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Product Store</a:t>
            </a:r>
          </a:p>
        </p:txBody>
      </p:sp>
      <p:sp>
        <p:nvSpPr>
          <p:cNvPr id="8" name="Rectangle 7"/>
          <p:cNvSpPr/>
          <p:nvPr/>
        </p:nvSpPr>
        <p:spPr>
          <a:xfrm>
            <a:off x="3434443" y="4415012"/>
            <a:ext cx="1573173" cy="629107"/>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User Store</a:t>
            </a:r>
          </a:p>
        </p:txBody>
      </p:sp>
      <p:sp>
        <p:nvSpPr>
          <p:cNvPr id="9" name="Rectangle 8"/>
          <p:cNvSpPr/>
          <p:nvPr/>
        </p:nvSpPr>
        <p:spPr>
          <a:xfrm>
            <a:off x="5198116" y="4415012"/>
            <a:ext cx="1540142" cy="629107"/>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Address Store</a:t>
            </a:r>
          </a:p>
        </p:txBody>
      </p:sp>
      <p:cxnSp>
        <p:nvCxnSpPr>
          <p:cNvPr id="11" name="Elbow Connector 10"/>
          <p:cNvCxnSpPr>
            <a:stCxn id="7" idx="0"/>
            <a:endCxn id="8" idx="0"/>
          </p:cNvCxnSpPr>
          <p:nvPr/>
        </p:nvCxnSpPr>
        <p:spPr>
          <a:xfrm rot="16200000" flipV="1">
            <a:off x="5943648" y="2692394"/>
            <a:ext cx="12700" cy="3445235"/>
          </a:xfrm>
          <a:prstGeom prst="bentConnector3">
            <a:avLst>
              <a:gd name="adj1" fmla="val 1800000"/>
            </a:avLst>
          </a:prstGeom>
          <a:ln>
            <a:solidFill>
              <a:schemeClr val="bg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0" name="Rectangular Callout 9"/>
          <p:cNvSpPr/>
          <p:nvPr/>
        </p:nvSpPr>
        <p:spPr>
          <a:xfrm>
            <a:off x="6852797" y="1636080"/>
            <a:ext cx="2414707" cy="2149824"/>
          </a:xfrm>
          <a:prstGeom prst="wedgeRectCallout">
            <a:avLst>
              <a:gd name="adj1" fmla="val -65058"/>
              <a:gd name="adj2" fmla="val 27158"/>
            </a:avLst>
          </a:prstGeom>
          <a:solidFill>
            <a:schemeClr val="accent1">
              <a:lumMod val="20000"/>
              <a:lumOff val="80000"/>
            </a:schemeClr>
          </a:solidFill>
          <a:effectLst/>
        </p:spPr>
        <p:style>
          <a:lnRef idx="2">
            <a:schemeClr val="accent1"/>
          </a:lnRef>
          <a:fillRef idx="0">
            <a:schemeClr val="accent1"/>
          </a:fillRef>
          <a:effectRef idx="1">
            <a:schemeClr val="accent1"/>
          </a:effectRef>
          <a:fontRef idx="minor">
            <a:schemeClr val="tx1"/>
          </a:fontRef>
        </p:style>
        <p:txBody>
          <a:bodyPr rtlCol="0" anchor="ctr"/>
          <a:lstStyle/>
          <a:p>
            <a:r>
              <a:rPr lang="en-US" dirty="0"/>
              <a:t>{</a:t>
            </a:r>
          </a:p>
          <a:p>
            <a:r>
              <a:rPr lang="en-US" dirty="0"/>
              <a:t>    type: USER_SAVED</a:t>
            </a:r>
          </a:p>
          <a:p>
            <a:r>
              <a:rPr lang="en-US" dirty="0"/>
              <a:t>    data: { </a:t>
            </a:r>
          </a:p>
          <a:p>
            <a:r>
              <a:rPr lang="en-US" dirty="0"/>
              <a:t>      </a:t>
            </a:r>
            <a:r>
              <a:rPr lang="en-US" dirty="0" err="1"/>
              <a:t>firstName</a:t>
            </a:r>
            <a:r>
              <a:rPr lang="en-US" dirty="0"/>
              <a:t>: ‘Cory’,</a:t>
            </a:r>
          </a:p>
          <a:p>
            <a:r>
              <a:rPr lang="en-US" dirty="0"/>
              <a:t>      </a:t>
            </a:r>
            <a:r>
              <a:rPr lang="en-US" dirty="0" err="1"/>
              <a:t>lastName</a:t>
            </a:r>
            <a:r>
              <a:rPr lang="en-US" dirty="0"/>
              <a:t>: ‘House;</a:t>
            </a:r>
          </a:p>
          <a:p>
            <a:r>
              <a:rPr lang="en-US" dirty="0"/>
              <a:t>    }</a:t>
            </a:r>
          </a:p>
          <a:p>
            <a:r>
              <a:rPr lang="en-US" dirty="0" smtClean="0"/>
              <a:t>}</a:t>
            </a:r>
            <a:endParaRPr lang="en-US" dirty="0"/>
          </a:p>
        </p:txBody>
      </p:sp>
    </p:spTree>
    <p:extLst>
      <p:ext uri="{BB962C8B-B14F-4D97-AF65-F5344CB8AC3E}">
        <p14:creationId xmlns:p14="http://schemas.microsoft.com/office/powerpoint/2010/main" val="19381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8" grpId="0" animBg="1"/>
      <p:bldP spid="9"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As an application grows, the dispatcher becomes more vital, as it can be used to </a:t>
            </a:r>
            <a:r>
              <a:rPr lang="en-US" dirty="0">
                <a:solidFill>
                  <a:schemeClr val="accent1"/>
                </a:solidFill>
              </a:rPr>
              <a:t>manage dependencies between the stores </a:t>
            </a:r>
            <a:r>
              <a:rPr lang="en-US" dirty="0"/>
              <a:t>by invoking the registered callbacks in a specific order. Stores can declaratively wait for other stores to finish updating, and then update themselves accordingly.</a:t>
            </a:r>
          </a:p>
        </p:txBody>
      </p:sp>
      <p:sp>
        <p:nvSpPr>
          <p:cNvPr id="8" name="Text Placeholder 7"/>
          <p:cNvSpPr>
            <a:spLocks noGrp="1"/>
          </p:cNvSpPr>
          <p:nvPr>
            <p:ph type="body" sz="quarter" idx="10"/>
          </p:nvPr>
        </p:nvSpPr>
        <p:spPr/>
        <p:txBody>
          <a:bodyPr/>
          <a:lstStyle/>
          <a:p>
            <a:r>
              <a:rPr lang="en-US" dirty="0" smtClean="0"/>
              <a:t>Flux Documentation</a:t>
            </a:r>
            <a:endParaRPr lang="en-US" dirty="0"/>
          </a:p>
        </p:txBody>
      </p:sp>
    </p:spTree>
    <p:extLst>
      <p:ext uri="{BB962C8B-B14F-4D97-AF65-F5344CB8AC3E}">
        <p14:creationId xmlns:p14="http://schemas.microsoft.com/office/powerpoint/2010/main" val="119115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800" dirty="0"/>
              <a:t>I usually view </a:t>
            </a:r>
            <a:r>
              <a:rPr lang="en-US" sz="2800" dirty="0" err="1"/>
              <a:t>ActionCreators</a:t>
            </a:r>
            <a:r>
              <a:rPr lang="en-US" sz="2800" dirty="0"/>
              <a:t> </a:t>
            </a:r>
            <a:r>
              <a:rPr lang="en-US" sz="2800" dirty="0" smtClean="0"/>
              <a:t>as </a:t>
            </a:r>
            <a:r>
              <a:rPr lang="en-US" sz="2800" dirty="0"/>
              <a:t>something that is used for writes to the server. For example, the user added a new message by clicking the Send button, so the responsible view calls into </a:t>
            </a:r>
            <a:r>
              <a:rPr lang="en-US" sz="2800" dirty="0" err="1"/>
              <a:t>ActionCreator</a:t>
            </a:r>
            <a:r>
              <a:rPr lang="en-US" sz="2800" dirty="0"/>
              <a:t>.</a:t>
            </a:r>
            <a:br>
              <a:rPr lang="en-US" sz="2800" dirty="0"/>
            </a:br>
            <a:r>
              <a:rPr lang="en-US" sz="2800" dirty="0"/>
              <a:t/>
            </a:r>
            <a:br>
              <a:rPr lang="en-US" sz="2800" dirty="0"/>
            </a:br>
            <a:r>
              <a:rPr lang="en-US" sz="2800" dirty="0"/>
              <a:t>On the other hand, if a store needs to fetch data from the </a:t>
            </a:r>
            <a:r>
              <a:rPr lang="en-US" sz="2800" dirty="0" smtClean="0"/>
              <a:t>server, </a:t>
            </a:r>
            <a:r>
              <a:rPr lang="en-US" sz="2800" dirty="0"/>
              <a:t>then that doesn't have to use an </a:t>
            </a:r>
            <a:r>
              <a:rPr lang="en-US" sz="2800" dirty="0" err="1"/>
              <a:t>ActionCreator</a:t>
            </a:r>
            <a:r>
              <a:rPr lang="en-US" sz="2800" dirty="0"/>
              <a:t>. Instead, the store can directly hit an endpoint to load its data, and then direct the response through the dispatcher.</a:t>
            </a:r>
          </a:p>
        </p:txBody>
      </p:sp>
      <p:sp>
        <p:nvSpPr>
          <p:cNvPr id="5" name="Text Placeholder 4"/>
          <p:cNvSpPr>
            <a:spLocks noGrp="1"/>
          </p:cNvSpPr>
          <p:nvPr>
            <p:ph type="body" sz="quarter" idx="10"/>
          </p:nvPr>
        </p:nvSpPr>
        <p:spPr/>
        <p:txBody>
          <a:bodyPr/>
          <a:lstStyle/>
          <a:p>
            <a:r>
              <a:rPr lang="en-US" dirty="0" smtClean="0"/>
              <a:t>Jing Chen, Facebook</a:t>
            </a:r>
            <a:endParaRPr lang="en-US" dirty="0"/>
          </a:p>
        </p:txBody>
      </p:sp>
    </p:spTree>
    <p:extLst>
      <p:ext uri="{BB962C8B-B14F-4D97-AF65-F5344CB8AC3E}">
        <p14:creationId xmlns:p14="http://schemas.microsoft.com/office/powerpoint/2010/main" val="58338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Top level component</a:t>
            </a:r>
          </a:p>
          <a:p>
            <a:r>
              <a:rPr lang="en-US" dirty="0"/>
              <a:t>Interacts with </a:t>
            </a:r>
            <a:r>
              <a:rPr lang="en-US" dirty="0" smtClean="0"/>
              <a:t>Stores</a:t>
            </a:r>
          </a:p>
          <a:p>
            <a:r>
              <a:rPr lang="en-US" dirty="0"/>
              <a:t>Holds data in state</a:t>
            </a:r>
          </a:p>
          <a:p>
            <a:r>
              <a:rPr lang="en-US" dirty="0" smtClean="0"/>
              <a:t>Sends </a:t>
            </a:r>
            <a:r>
              <a:rPr lang="en-US" dirty="0"/>
              <a:t>data to children as </a:t>
            </a:r>
            <a:r>
              <a:rPr lang="en-US" dirty="0" smtClean="0"/>
              <a:t>props</a:t>
            </a:r>
          </a:p>
          <a:p>
            <a:endParaRPr lang="en-US" dirty="0"/>
          </a:p>
        </p:txBody>
      </p:sp>
      <p:sp>
        <p:nvSpPr>
          <p:cNvPr id="3" name="Text Placeholder 2"/>
          <p:cNvSpPr>
            <a:spLocks noGrp="1"/>
          </p:cNvSpPr>
          <p:nvPr>
            <p:ph sz="quarter" idx="11"/>
          </p:nvPr>
        </p:nvSpPr>
        <p:spPr/>
        <p:txBody>
          <a:bodyPr/>
          <a:lstStyle/>
          <a:p>
            <a:endParaRPr lang="en-US" dirty="0"/>
          </a:p>
        </p:txBody>
      </p:sp>
      <p:sp>
        <p:nvSpPr>
          <p:cNvPr id="5" name="Title 4"/>
          <p:cNvSpPr>
            <a:spLocks noGrp="1"/>
          </p:cNvSpPr>
          <p:nvPr>
            <p:ph type="title"/>
          </p:nvPr>
        </p:nvSpPr>
        <p:spPr/>
        <p:txBody>
          <a:bodyPr/>
          <a:lstStyle/>
          <a:p>
            <a:r>
              <a:rPr lang="en-US" dirty="0" smtClean="0"/>
              <a:t>Controller Views</a:t>
            </a:r>
            <a:endParaRPr lang="en-US" dirty="0"/>
          </a:p>
        </p:txBody>
      </p:sp>
      <p:grpSp>
        <p:nvGrpSpPr>
          <p:cNvPr id="6" name="Group 5"/>
          <p:cNvGrpSpPr/>
          <p:nvPr/>
        </p:nvGrpSpPr>
        <p:grpSpPr>
          <a:xfrm>
            <a:off x="1835102" y="1558672"/>
            <a:ext cx="1410284" cy="4367995"/>
            <a:chOff x="4883102" y="1397477"/>
            <a:chExt cx="1410284" cy="4367995"/>
          </a:xfrm>
        </p:grpSpPr>
        <p:sp>
          <p:nvSpPr>
            <p:cNvPr id="7" name="Rectangle 6"/>
            <p:cNvSpPr/>
            <p:nvPr/>
          </p:nvSpPr>
          <p:spPr>
            <a:xfrm>
              <a:off x="4883686" y="5074805"/>
              <a:ext cx="1409700"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React</a:t>
              </a:r>
            </a:p>
            <a:p>
              <a:pPr algn="ctr"/>
              <a:r>
                <a:rPr lang="en-US" dirty="0" smtClean="0">
                  <a:solidFill>
                    <a:schemeClr val="bg1"/>
                  </a:solidFill>
                </a:rPr>
                <a:t>View</a:t>
              </a:r>
            </a:p>
          </p:txBody>
        </p:sp>
        <p:sp>
          <p:nvSpPr>
            <p:cNvPr id="8" name="Rectangle 7"/>
            <p:cNvSpPr/>
            <p:nvPr/>
          </p:nvSpPr>
          <p:spPr>
            <a:xfrm>
              <a:off x="4883686" y="1397477"/>
              <a:ext cx="1409700"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Action</a:t>
              </a:r>
            </a:p>
          </p:txBody>
        </p:sp>
        <p:sp>
          <p:nvSpPr>
            <p:cNvPr id="9" name="Rectangle 8"/>
            <p:cNvSpPr/>
            <p:nvPr/>
          </p:nvSpPr>
          <p:spPr>
            <a:xfrm>
              <a:off x="4883102" y="2719406"/>
              <a:ext cx="1409700"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sp>
          <p:nvSpPr>
            <p:cNvPr id="10" name="Rectangle 9"/>
            <p:cNvSpPr/>
            <p:nvPr/>
          </p:nvSpPr>
          <p:spPr>
            <a:xfrm>
              <a:off x="4883686" y="3887448"/>
              <a:ext cx="1409700"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Store</a:t>
              </a:r>
            </a:p>
          </p:txBody>
        </p:sp>
        <p:cxnSp>
          <p:nvCxnSpPr>
            <p:cNvPr id="11" name="Straight Arrow Connector 10"/>
            <p:cNvCxnSpPr>
              <a:endCxn id="9" idx="0"/>
            </p:cNvCxnSpPr>
            <p:nvPr/>
          </p:nvCxnSpPr>
          <p:spPr>
            <a:xfrm flipH="1">
              <a:off x="5587952" y="2180471"/>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588341" y="3348513"/>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587952" y="4547582"/>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8" idx="1"/>
              <a:endCxn id="7" idx="1"/>
            </p:cNvCxnSpPr>
            <p:nvPr/>
          </p:nvCxnSpPr>
          <p:spPr>
            <a:xfrm rot="10800000" flipV="1">
              <a:off x="4883686" y="1788973"/>
              <a:ext cx="12700" cy="3631165"/>
            </a:xfrm>
            <a:prstGeom prst="bentConnector3">
              <a:avLst>
                <a:gd name="adj1" fmla="val 1800000"/>
              </a:avLst>
            </a:prstGeom>
            <a:ln>
              <a:solidFill>
                <a:schemeClr val="bg2">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6913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73478" y="6039098"/>
            <a:ext cx="1864481"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React View</a:t>
            </a:r>
          </a:p>
        </p:txBody>
      </p:sp>
      <p:sp>
        <p:nvSpPr>
          <p:cNvPr id="4" name="Rectangle 3"/>
          <p:cNvSpPr/>
          <p:nvPr/>
        </p:nvSpPr>
        <p:spPr>
          <a:xfrm>
            <a:off x="3954622" y="246699"/>
            <a:ext cx="1883338"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Action</a:t>
            </a:r>
          </a:p>
        </p:txBody>
      </p:sp>
      <p:sp>
        <p:nvSpPr>
          <p:cNvPr id="6" name="Rectangle 5"/>
          <p:cNvSpPr/>
          <p:nvPr/>
        </p:nvSpPr>
        <p:spPr>
          <a:xfrm>
            <a:off x="3954620" y="2311306"/>
            <a:ext cx="1864483"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sp>
        <p:nvSpPr>
          <p:cNvPr id="8" name="Rectangle 7"/>
          <p:cNvSpPr/>
          <p:nvPr/>
        </p:nvSpPr>
        <p:spPr>
          <a:xfrm>
            <a:off x="3954620" y="4222026"/>
            <a:ext cx="1864483"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Store</a:t>
            </a:r>
          </a:p>
        </p:txBody>
      </p:sp>
      <p:sp>
        <p:nvSpPr>
          <p:cNvPr id="11" name="Rectangle 10"/>
          <p:cNvSpPr/>
          <p:nvPr/>
        </p:nvSpPr>
        <p:spPr>
          <a:xfrm>
            <a:off x="6628631" y="247964"/>
            <a:ext cx="1409700" cy="790121"/>
          </a:xfrm>
          <a:prstGeom prst="rect">
            <a:avLst/>
          </a:prstGeom>
          <a:solidFill>
            <a:schemeClr val="bg2">
              <a:lumMod val="50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Web API</a:t>
            </a:r>
          </a:p>
        </p:txBody>
      </p:sp>
      <p:cxnSp>
        <p:nvCxnSpPr>
          <p:cNvPr id="38" name="Straight Arrow Connector 37"/>
          <p:cNvCxnSpPr/>
          <p:nvPr/>
        </p:nvCxnSpPr>
        <p:spPr>
          <a:xfrm>
            <a:off x="5885681" y="736248"/>
            <a:ext cx="742950" cy="0"/>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5828531" y="541061"/>
            <a:ext cx="742951" cy="1058"/>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 idx="1"/>
            <a:endCxn id="4" idx="1"/>
          </p:cNvCxnSpPr>
          <p:nvPr/>
        </p:nvCxnSpPr>
        <p:spPr>
          <a:xfrm rot="10800000">
            <a:off x="3954622" y="638196"/>
            <a:ext cx="18856" cy="5746236"/>
          </a:xfrm>
          <a:prstGeom prst="bentConnector3">
            <a:avLst>
              <a:gd name="adj1" fmla="val 1312346"/>
            </a:avLst>
          </a:prstGeom>
          <a:ln>
            <a:solidFill>
              <a:schemeClr val="bg2">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954621" y="1296245"/>
            <a:ext cx="1883338"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400" dirty="0" smtClean="0">
                <a:solidFill>
                  <a:schemeClr val="bg1"/>
                </a:solidFill>
              </a:rPr>
              <a:t>Send</a:t>
            </a:r>
            <a:r>
              <a:rPr lang="en-US" dirty="0" smtClean="0">
                <a:solidFill>
                  <a:schemeClr val="bg1"/>
                </a:solidFill>
              </a:rPr>
              <a:t/>
            </a:r>
            <a:br>
              <a:rPr lang="en-US" dirty="0" smtClean="0">
                <a:solidFill>
                  <a:schemeClr val="bg1"/>
                </a:solidFill>
              </a:rPr>
            </a:br>
            <a:r>
              <a:rPr lang="en-US" dirty="0" smtClean="0">
                <a:solidFill>
                  <a:schemeClr val="bg1"/>
                </a:solidFill>
              </a:rPr>
              <a:t>Action</a:t>
            </a:r>
          </a:p>
          <a:p>
            <a:pPr algn="ctr"/>
            <a:r>
              <a:rPr lang="en-US" dirty="0" smtClean="0">
                <a:solidFill>
                  <a:schemeClr val="bg1"/>
                </a:solidFill>
              </a:rPr>
              <a:t>Payload</a:t>
            </a:r>
          </a:p>
        </p:txBody>
      </p:sp>
      <p:cxnSp>
        <p:nvCxnSpPr>
          <p:cNvPr id="25" name="Straight Arrow Connector 24"/>
          <p:cNvCxnSpPr/>
          <p:nvPr/>
        </p:nvCxnSpPr>
        <p:spPr>
          <a:xfrm flipH="1">
            <a:off x="4844825" y="1036714"/>
            <a:ext cx="1" cy="252510"/>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4845668" y="2068273"/>
            <a:ext cx="1" cy="252510"/>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964048" y="3175756"/>
            <a:ext cx="1864483" cy="788762"/>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400" dirty="0" smtClean="0">
                <a:solidFill>
                  <a:schemeClr val="bg1"/>
                </a:solidFill>
              </a:rPr>
              <a:t>Send</a:t>
            </a:r>
            <a:r>
              <a:rPr lang="en-US" dirty="0" smtClean="0">
                <a:solidFill>
                  <a:schemeClr val="bg1"/>
                </a:solidFill>
              </a:rPr>
              <a:t/>
            </a:r>
            <a:br>
              <a:rPr lang="en-US" dirty="0" smtClean="0">
                <a:solidFill>
                  <a:schemeClr val="bg1"/>
                </a:solidFill>
              </a:rPr>
            </a:br>
            <a:r>
              <a:rPr lang="en-US" dirty="0" smtClean="0">
                <a:solidFill>
                  <a:schemeClr val="bg1"/>
                </a:solidFill>
              </a:rPr>
              <a:t>Action</a:t>
            </a:r>
            <a:br>
              <a:rPr lang="en-US" dirty="0" smtClean="0">
                <a:solidFill>
                  <a:schemeClr val="bg1"/>
                </a:solidFill>
              </a:rPr>
            </a:br>
            <a:r>
              <a:rPr lang="en-US" dirty="0" smtClean="0">
                <a:solidFill>
                  <a:schemeClr val="bg1"/>
                </a:solidFill>
              </a:rPr>
              <a:t>Payload</a:t>
            </a:r>
          </a:p>
        </p:txBody>
      </p:sp>
      <p:cxnSp>
        <p:nvCxnSpPr>
          <p:cNvPr id="29" name="Straight Arrow Connector 28"/>
          <p:cNvCxnSpPr/>
          <p:nvPr/>
        </p:nvCxnSpPr>
        <p:spPr>
          <a:xfrm flipH="1">
            <a:off x="4896289" y="2941416"/>
            <a:ext cx="1" cy="252510"/>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8" idx="2"/>
          </p:cNvCxnSpPr>
          <p:nvPr/>
        </p:nvCxnSpPr>
        <p:spPr>
          <a:xfrm>
            <a:off x="4896290" y="3964518"/>
            <a:ext cx="0" cy="234340"/>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3973476" y="5130562"/>
            <a:ext cx="1864483"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1400" dirty="0" smtClean="0">
                <a:solidFill>
                  <a:schemeClr val="bg1"/>
                </a:solidFill>
              </a:rPr>
              <a:t>Updates storage and fires change event</a:t>
            </a:r>
          </a:p>
        </p:txBody>
      </p:sp>
      <p:cxnSp>
        <p:nvCxnSpPr>
          <p:cNvPr id="35" name="Straight Arrow Connector 34"/>
          <p:cNvCxnSpPr/>
          <p:nvPr/>
        </p:nvCxnSpPr>
        <p:spPr>
          <a:xfrm flipH="1">
            <a:off x="4905717" y="4873054"/>
            <a:ext cx="1" cy="252510"/>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4886860" y="5781590"/>
            <a:ext cx="1" cy="252510"/>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ular Callout 14"/>
          <p:cNvSpPr/>
          <p:nvPr/>
        </p:nvSpPr>
        <p:spPr>
          <a:xfrm>
            <a:off x="6257156" y="1296245"/>
            <a:ext cx="4099116" cy="965267"/>
          </a:xfrm>
          <a:prstGeom prst="wedgeRectCallout">
            <a:avLst>
              <a:gd name="adj1" fmla="val -63158"/>
              <a:gd name="adj2" fmla="val -2308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Payload sent to dispatcher</a:t>
            </a:r>
          </a:p>
        </p:txBody>
      </p:sp>
      <p:sp>
        <p:nvSpPr>
          <p:cNvPr id="37" name="Rectangular Callout 36"/>
          <p:cNvSpPr/>
          <p:nvPr/>
        </p:nvSpPr>
        <p:spPr>
          <a:xfrm>
            <a:off x="6257155" y="2457779"/>
            <a:ext cx="4099117" cy="965267"/>
          </a:xfrm>
          <a:prstGeom prst="wedgeRectCallout">
            <a:avLst>
              <a:gd name="adj1" fmla="val -63468"/>
              <a:gd name="adj2" fmla="val -250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Checks for registered callbacks</a:t>
            </a:r>
          </a:p>
        </p:txBody>
      </p:sp>
      <p:sp>
        <p:nvSpPr>
          <p:cNvPr id="40" name="Rectangular Callout 39"/>
          <p:cNvSpPr/>
          <p:nvPr/>
        </p:nvSpPr>
        <p:spPr>
          <a:xfrm>
            <a:off x="6247727" y="3303941"/>
            <a:ext cx="4108545" cy="965267"/>
          </a:xfrm>
          <a:prstGeom prst="wedgeRectCallout">
            <a:avLst>
              <a:gd name="adj1" fmla="val -63017"/>
              <a:gd name="adj2" fmla="val -250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Sends payload to all registered callbacks</a:t>
            </a:r>
          </a:p>
        </p:txBody>
      </p:sp>
      <p:sp>
        <p:nvSpPr>
          <p:cNvPr id="41" name="Rectangular Callout 40"/>
          <p:cNvSpPr/>
          <p:nvPr/>
        </p:nvSpPr>
        <p:spPr>
          <a:xfrm>
            <a:off x="6238299" y="4269208"/>
            <a:ext cx="4108545" cy="965267"/>
          </a:xfrm>
          <a:prstGeom prst="wedgeRectCallout">
            <a:avLst>
              <a:gd name="adj1" fmla="val -61935"/>
              <a:gd name="adj2" fmla="val -250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Receives payload</a:t>
            </a:r>
          </a:p>
        </p:txBody>
      </p:sp>
      <p:sp>
        <p:nvSpPr>
          <p:cNvPr id="42" name="Rectangular Callout 41"/>
          <p:cNvSpPr/>
          <p:nvPr/>
        </p:nvSpPr>
        <p:spPr>
          <a:xfrm>
            <a:off x="6228580" y="5205185"/>
            <a:ext cx="4108545" cy="965267"/>
          </a:xfrm>
          <a:prstGeom prst="wedgeRectCallout">
            <a:avLst>
              <a:gd name="adj1" fmla="val -61471"/>
              <a:gd name="adj2" fmla="val -2242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Store updates and emits change event</a:t>
            </a:r>
          </a:p>
        </p:txBody>
      </p:sp>
      <p:sp>
        <p:nvSpPr>
          <p:cNvPr id="16" name="Rectangle 15"/>
          <p:cNvSpPr/>
          <p:nvPr/>
        </p:nvSpPr>
        <p:spPr>
          <a:xfrm>
            <a:off x="1360394" y="2554474"/>
            <a:ext cx="6096000" cy="2308324"/>
          </a:xfrm>
          <a:prstGeom prst="rect">
            <a:avLst/>
          </a:prstGeom>
        </p:spPr>
        <p:txBody>
          <a:bodyPr>
            <a:spAutoFit/>
          </a:bodyPr>
          <a:lstStyle/>
          <a:p>
            <a:r>
              <a:rPr lang="en-US" b="1" dirty="0" smtClean="0">
                <a:solidFill>
                  <a:schemeClr val="accent1">
                    <a:lumMod val="75000"/>
                  </a:schemeClr>
                </a:solidFill>
              </a:rPr>
              <a:t>Payload:</a:t>
            </a:r>
          </a:p>
          <a:p>
            <a:r>
              <a:rPr lang="en-US" dirty="0" smtClean="0"/>
              <a:t>{</a:t>
            </a:r>
            <a:endParaRPr lang="en-US" dirty="0"/>
          </a:p>
          <a:p>
            <a:r>
              <a:rPr lang="en-US" dirty="0"/>
              <a:t>    type: USER_SAVED</a:t>
            </a:r>
          </a:p>
          <a:p>
            <a:r>
              <a:rPr lang="en-US" dirty="0"/>
              <a:t>    data: { </a:t>
            </a:r>
          </a:p>
          <a:p>
            <a:r>
              <a:rPr lang="en-US" dirty="0"/>
              <a:t>      </a:t>
            </a:r>
            <a:r>
              <a:rPr lang="en-US" dirty="0" err="1"/>
              <a:t>firstName</a:t>
            </a:r>
            <a:r>
              <a:rPr lang="en-US" dirty="0"/>
              <a:t>: </a:t>
            </a:r>
            <a:r>
              <a:rPr lang="en-US" dirty="0" smtClean="0"/>
              <a:t>'Cory',</a:t>
            </a:r>
            <a:endParaRPr lang="en-US" dirty="0"/>
          </a:p>
          <a:p>
            <a:r>
              <a:rPr lang="en-US" dirty="0"/>
              <a:t>      </a:t>
            </a:r>
            <a:r>
              <a:rPr lang="en-US" dirty="0" err="1"/>
              <a:t>lastName</a:t>
            </a:r>
            <a:r>
              <a:rPr lang="en-US" dirty="0"/>
              <a:t>: </a:t>
            </a:r>
            <a:r>
              <a:rPr lang="en-US" dirty="0" smtClean="0"/>
              <a:t>'House';</a:t>
            </a:r>
            <a:endParaRPr lang="en-US" dirty="0"/>
          </a:p>
          <a:p>
            <a:r>
              <a:rPr lang="en-US" dirty="0"/>
              <a:t>    }</a:t>
            </a:r>
          </a:p>
          <a:p>
            <a:r>
              <a:rPr lang="en-US" dirty="0"/>
              <a:t>}</a:t>
            </a:r>
          </a:p>
        </p:txBody>
      </p:sp>
      <p:sp>
        <p:nvSpPr>
          <p:cNvPr id="43" name="Rectangular Callout 42"/>
          <p:cNvSpPr/>
          <p:nvPr/>
        </p:nvSpPr>
        <p:spPr>
          <a:xfrm>
            <a:off x="6301606" y="209394"/>
            <a:ext cx="4099116" cy="965267"/>
          </a:xfrm>
          <a:prstGeom prst="wedgeRectCallout">
            <a:avLst>
              <a:gd name="adj1" fmla="val -63158"/>
              <a:gd name="adj2" fmla="val -2308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tx1"/>
                </a:solidFill>
              </a:rPr>
              <a:t>User clicked “Save User” button…</a:t>
            </a:r>
          </a:p>
        </p:txBody>
      </p:sp>
      <p:sp>
        <p:nvSpPr>
          <p:cNvPr id="36" name="Rectangular Callout 35"/>
          <p:cNvSpPr/>
          <p:nvPr/>
        </p:nvSpPr>
        <p:spPr>
          <a:xfrm>
            <a:off x="6228580" y="5764498"/>
            <a:ext cx="4108545" cy="965267"/>
          </a:xfrm>
          <a:prstGeom prst="wedgeRectCallout">
            <a:avLst>
              <a:gd name="adj1" fmla="val -61779"/>
              <a:gd name="adj2" fmla="val 20936"/>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smtClean="0"/>
              <a:t>Receives change event and re-renders</a:t>
            </a:r>
            <a:endParaRPr lang="en-US" dirty="0"/>
          </a:p>
        </p:txBody>
      </p:sp>
    </p:spTree>
    <p:extLst>
      <p:ext uri="{BB962C8B-B14F-4D97-AF65-F5344CB8AC3E}">
        <p14:creationId xmlns:p14="http://schemas.microsoft.com/office/powerpoint/2010/main" val="37851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par>
                                <p:cTn id="90" presetID="10" presetClass="entr" presetSubtype="0"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11" grpId="0" animBg="1"/>
      <p:bldP spid="17" grpId="0" animBg="1"/>
      <p:bldP spid="28" grpId="0" animBg="1"/>
      <p:bldP spid="34" grpId="0" animBg="1"/>
      <p:bldP spid="15" grpId="0" animBg="1"/>
      <p:bldP spid="37" grpId="0" animBg="1"/>
      <p:bldP spid="40" grpId="0" animBg="1"/>
      <p:bldP spid="41" grpId="0" animBg="1"/>
      <p:bldP spid="42" grpId="0" animBg="1"/>
      <p:bldP spid="16" grpId="0"/>
      <p:bldP spid="43" grpId="0" animBg="1"/>
      <p:bldP spid="3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ormAutofit fontScale="85000" lnSpcReduction="20000"/>
          </a:bodyPr>
          <a:lstStyle/>
          <a:p>
            <a:pPr marL="0" indent="0">
              <a:buNone/>
            </a:pPr>
            <a:r>
              <a:rPr lang="en-US" b="1" dirty="0" smtClean="0"/>
              <a:t>React		</a:t>
            </a:r>
            <a:r>
              <a:rPr lang="en-US" dirty="0" smtClean="0"/>
              <a:t>Hey </a:t>
            </a:r>
            <a:r>
              <a:rPr lang="en-US" dirty="0" err="1" smtClean="0"/>
              <a:t>CourseAction</a:t>
            </a:r>
            <a:r>
              <a:rPr lang="en-US" dirty="0" smtClean="0"/>
              <a:t>, someone clicked this “Save Course” button.</a:t>
            </a:r>
            <a:br>
              <a:rPr lang="en-US" dirty="0" smtClean="0"/>
            </a:br>
            <a:endParaRPr lang="en-US" b="1" dirty="0" smtClean="0"/>
          </a:p>
          <a:p>
            <a:pPr marL="0" indent="0">
              <a:buNone/>
            </a:pPr>
            <a:r>
              <a:rPr lang="en-US" b="1" dirty="0" smtClean="0"/>
              <a:t>Action</a:t>
            </a:r>
            <a:r>
              <a:rPr lang="en-US" dirty="0" smtClean="0"/>
              <a:t>		Thanks React! I registered an action creator with the dispatcher, so 					the dispatcher should take care of notifying all the stores that care.</a:t>
            </a:r>
            <a:br>
              <a:rPr lang="en-US" dirty="0" smtClean="0"/>
            </a:br>
            <a:endParaRPr lang="en-US" dirty="0" smtClean="0"/>
          </a:p>
          <a:p>
            <a:pPr marL="0" indent="0">
              <a:buNone/>
            </a:pPr>
            <a:r>
              <a:rPr lang="en-US" b="1" dirty="0" smtClean="0"/>
              <a:t>Dispatcher</a:t>
            </a:r>
            <a:r>
              <a:rPr lang="en-US" dirty="0" smtClean="0"/>
              <a:t>	Let me see who cares about a course being saved. Ah! Looks like the 					</a:t>
            </a:r>
            <a:r>
              <a:rPr lang="en-US" dirty="0" err="1" smtClean="0"/>
              <a:t>CourseStore</a:t>
            </a:r>
            <a:r>
              <a:rPr lang="en-US" dirty="0" smtClean="0"/>
              <a:t> has registered a callback with me, so I’ll let her know. </a:t>
            </a:r>
          </a:p>
          <a:p>
            <a:pPr marL="0" indent="0">
              <a:buNone/>
            </a:pPr>
            <a:r>
              <a:rPr lang="en-US" b="1" dirty="0" smtClean="0"/>
              <a:t/>
            </a:r>
            <a:br>
              <a:rPr lang="en-US" b="1" dirty="0" smtClean="0"/>
            </a:br>
            <a:r>
              <a:rPr lang="en-US" b="1" dirty="0" smtClean="0"/>
              <a:t>Store</a:t>
            </a:r>
            <a:r>
              <a:rPr lang="en-US" dirty="0" smtClean="0"/>
              <a:t>		Hi dispatcher! Thanks for the update! I’ll update my data with the payload you 			sent. Then I’ll emit an event for the React components that care.</a:t>
            </a:r>
          </a:p>
          <a:p>
            <a:pPr marL="0" indent="0">
              <a:buNone/>
            </a:pPr>
            <a:endParaRPr lang="en-US" dirty="0"/>
          </a:p>
          <a:p>
            <a:pPr marL="0" indent="0">
              <a:buNone/>
            </a:pPr>
            <a:r>
              <a:rPr lang="en-US" b="1" dirty="0" smtClean="0"/>
              <a:t>React</a:t>
            </a:r>
            <a:r>
              <a:rPr lang="en-US" dirty="0" smtClean="0"/>
              <a:t>		</a:t>
            </a:r>
            <a:r>
              <a:rPr lang="en-US" dirty="0" err="1" smtClean="0"/>
              <a:t>Ooo</a:t>
            </a:r>
            <a:r>
              <a:rPr lang="en-US" dirty="0" smtClean="0"/>
              <a:t>! Shiny new data from the store! I’ll update the UI to reflect this!</a:t>
            </a:r>
            <a:endParaRPr lang="en-US" dirty="0"/>
          </a:p>
        </p:txBody>
      </p:sp>
      <p:sp>
        <p:nvSpPr>
          <p:cNvPr id="5" name="Title 4"/>
          <p:cNvSpPr>
            <a:spLocks noGrp="1"/>
          </p:cNvSpPr>
          <p:nvPr>
            <p:ph type="title"/>
          </p:nvPr>
        </p:nvSpPr>
        <p:spPr/>
        <p:txBody>
          <a:bodyPr/>
          <a:lstStyle/>
          <a:p>
            <a:r>
              <a:rPr lang="en-US" dirty="0" smtClean="0"/>
              <a:t>A Chat With Flux</a:t>
            </a:r>
            <a:endParaRPr lang="en-US" dirty="0"/>
          </a:p>
        </p:txBody>
      </p:sp>
    </p:spTree>
    <p:extLst>
      <p:ext uri="{BB962C8B-B14F-4D97-AF65-F5344CB8AC3E}">
        <p14:creationId xmlns:p14="http://schemas.microsoft.com/office/powerpoint/2010/main" val="160404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API</a:t>
            </a:r>
            <a:endParaRPr lang="en-US" dirty="0"/>
          </a:p>
        </p:txBody>
      </p:sp>
      <p:sp>
        <p:nvSpPr>
          <p:cNvPr id="3" name="Content Placeholder 2"/>
          <p:cNvSpPr>
            <a:spLocks noGrp="1"/>
          </p:cNvSpPr>
          <p:nvPr>
            <p:ph sz="quarter" idx="13"/>
          </p:nvPr>
        </p:nvSpPr>
        <p:spPr>
          <a:xfrm>
            <a:off x="616858" y="1775479"/>
            <a:ext cx="10984445" cy="4578256"/>
          </a:xfrm>
        </p:spPr>
        <p:txBody>
          <a:bodyPr>
            <a:normAutofit fontScale="92500"/>
          </a:bodyPr>
          <a:lstStyle/>
          <a:p>
            <a:pPr marL="0" indent="0">
              <a:buNone/>
            </a:pPr>
            <a:r>
              <a:rPr lang="en-US" dirty="0" smtClean="0"/>
              <a:t>register(function callback) – </a:t>
            </a:r>
            <a:r>
              <a:rPr lang="en-US" dirty="0" smtClean="0">
                <a:solidFill>
                  <a:schemeClr val="accent3">
                    <a:lumMod val="75000"/>
                  </a:schemeClr>
                </a:solidFill>
              </a:rPr>
              <a:t>“Hey dispatcher, run me when actions happen.  - Store”</a:t>
            </a:r>
          </a:p>
          <a:p>
            <a:pPr marL="0" indent="0">
              <a:buNone/>
            </a:pPr>
            <a:endParaRPr lang="en-US" dirty="0" smtClean="0"/>
          </a:p>
          <a:p>
            <a:pPr marL="0" indent="0">
              <a:buNone/>
            </a:pPr>
            <a:r>
              <a:rPr lang="en-US" dirty="0" smtClean="0"/>
              <a:t>unregister(string id) – </a:t>
            </a:r>
            <a:r>
              <a:rPr lang="en-US" dirty="0" smtClean="0">
                <a:solidFill>
                  <a:schemeClr val="accent3">
                    <a:lumMod val="75000"/>
                  </a:schemeClr>
                </a:solidFill>
              </a:rPr>
              <a:t>“Hey dispatcher, stop worrying about this action. - Store”</a:t>
            </a:r>
          </a:p>
          <a:p>
            <a:pPr marL="0" indent="0">
              <a:buNone/>
            </a:pPr>
            <a:endParaRPr lang="en-US" dirty="0" smtClean="0"/>
          </a:p>
          <a:p>
            <a:pPr marL="0" indent="0">
              <a:buNone/>
            </a:pPr>
            <a:r>
              <a:rPr lang="en-US" dirty="0" err="1" smtClean="0"/>
              <a:t>waitFor</a:t>
            </a:r>
            <a:r>
              <a:rPr lang="en-US" dirty="0" smtClean="0"/>
              <a:t>(array&lt;string&gt; ids) – </a:t>
            </a:r>
            <a:r>
              <a:rPr lang="en-US" dirty="0" smtClean="0">
                <a:solidFill>
                  <a:schemeClr val="accent3">
                    <a:lumMod val="75000"/>
                  </a:schemeClr>
                </a:solidFill>
              </a:rPr>
              <a:t>“Update this store first. – Store”</a:t>
            </a:r>
          </a:p>
          <a:p>
            <a:pPr marL="0" indent="0">
              <a:buNone/>
            </a:pPr>
            <a:endParaRPr lang="en-US" dirty="0" smtClean="0"/>
          </a:p>
          <a:p>
            <a:pPr marL="0" indent="0">
              <a:buNone/>
            </a:pPr>
            <a:r>
              <a:rPr lang="en-US" dirty="0" smtClean="0"/>
              <a:t>dispatch(object payload) - </a:t>
            </a:r>
            <a:r>
              <a:rPr lang="en-US" dirty="0" smtClean="0">
                <a:solidFill>
                  <a:schemeClr val="accent3">
                    <a:lumMod val="75000"/>
                  </a:schemeClr>
                </a:solidFill>
              </a:rPr>
              <a:t>“Hey dispatcher, tell the stores about this action. - Action”</a:t>
            </a:r>
            <a:endParaRPr lang="en-US" dirty="0">
              <a:solidFill>
                <a:schemeClr val="accent3">
                  <a:lumMod val="75000"/>
                </a:schemeClr>
              </a:solidFill>
            </a:endParaRPr>
          </a:p>
          <a:p>
            <a:pPr marL="0" indent="0">
              <a:buNone/>
            </a:pPr>
            <a:endParaRPr lang="en-US" dirty="0" smtClean="0"/>
          </a:p>
          <a:p>
            <a:pPr marL="0" indent="0">
              <a:buNone/>
            </a:pPr>
            <a:r>
              <a:rPr lang="en-US" dirty="0" err="1" smtClean="0"/>
              <a:t>isDispatching</a:t>
            </a:r>
            <a:r>
              <a:rPr lang="en-US" dirty="0" smtClean="0"/>
              <a:t>() – </a:t>
            </a:r>
            <a:r>
              <a:rPr lang="en-US" dirty="0" smtClean="0">
                <a:solidFill>
                  <a:schemeClr val="accent3">
                    <a:lumMod val="75000"/>
                  </a:schemeClr>
                </a:solidFill>
              </a:rPr>
              <a:t>“I’m busy dispatching callbacks right now.”</a:t>
            </a:r>
            <a:endParaRPr lang="en-US" dirty="0">
              <a:solidFill>
                <a:schemeClr val="accent3">
                  <a:lumMod val="75000"/>
                </a:schemeClr>
              </a:solidFill>
            </a:endParaRPr>
          </a:p>
        </p:txBody>
      </p:sp>
    </p:spTree>
    <p:extLst>
      <p:ext uri="{BB962C8B-B14F-4D97-AF65-F5344CB8AC3E}">
        <p14:creationId xmlns:p14="http://schemas.microsoft.com/office/powerpoint/2010/main" val="188926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dirty="0" smtClean="0"/>
              <a:t>Flux is a pattern for unidirectional data flows</a:t>
            </a:r>
          </a:p>
          <a:p>
            <a:pPr marL="0" indent="0">
              <a:buNone/>
            </a:pPr>
            <a:r>
              <a:rPr lang="en-US" dirty="0" smtClean="0"/>
              <a:t>Actions encapsulate events</a:t>
            </a:r>
          </a:p>
          <a:p>
            <a:pPr marL="0" indent="0">
              <a:buNone/>
            </a:pPr>
            <a:r>
              <a:rPr lang="en-US" dirty="0" smtClean="0"/>
              <a:t>Dispatcher is a central hub that holds callbacks</a:t>
            </a:r>
          </a:p>
          <a:p>
            <a:pPr marL="0" indent="0">
              <a:buNone/>
            </a:pPr>
            <a:r>
              <a:rPr lang="en-US" dirty="0" smtClean="0"/>
              <a:t>Stores holds app state</a:t>
            </a:r>
          </a:p>
          <a:p>
            <a:pPr marL="0" indent="0">
              <a:buNone/>
            </a:pPr>
            <a:r>
              <a:rPr lang="en-US" dirty="0"/>
              <a:t>Many implementations</a:t>
            </a:r>
          </a:p>
          <a:p>
            <a:pPr marL="0" indent="0">
              <a:buNone/>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Summary</a:t>
            </a:r>
            <a:endParaRPr lang="en-US" dirty="0"/>
          </a:p>
        </p:txBody>
      </p:sp>
      <p:grpSp>
        <p:nvGrpSpPr>
          <p:cNvPr id="4" name="Group 3"/>
          <p:cNvGrpSpPr/>
          <p:nvPr/>
        </p:nvGrpSpPr>
        <p:grpSpPr>
          <a:xfrm>
            <a:off x="9113726" y="1637791"/>
            <a:ext cx="1410284" cy="4367995"/>
            <a:chOff x="4883102" y="1397477"/>
            <a:chExt cx="1410284" cy="4367995"/>
          </a:xfrm>
        </p:grpSpPr>
        <p:sp>
          <p:nvSpPr>
            <p:cNvPr id="5" name="Rectangle 4"/>
            <p:cNvSpPr/>
            <p:nvPr/>
          </p:nvSpPr>
          <p:spPr>
            <a:xfrm>
              <a:off x="4883686" y="5074805"/>
              <a:ext cx="1409700" cy="690667"/>
            </a:xfrm>
            <a:prstGeom prst="rect">
              <a:avLst/>
            </a:prstGeom>
            <a:solidFill>
              <a:schemeClr val="accent3">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React</a:t>
              </a:r>
            </a:p>
            <a:p>
              <a:pPr algn="ctr"/>
              <a:r>
                <a:rPr lang="en-US" dirty="0" smtClean="0">
                  <a:solidFill>
                    <a:schemeClr val="bg1"/>
                  </a:solidFill>
                </a:rPr>
                <a:t>View</a:t>
              </a:r>
            </a:p>
          </p:txBody>
        </p:sp>
        <p:sp>
          <p:nvSpPr>
            <p:cNvPr id="6" name="Rectangle 5"/>
            <p:cNvSpPr/>
            <p:nvPr/>
          </p:nvSpPr>
          <p:spPr>
            <a:xfrm>
              <a:off x="4883686" y="1397477"/>
              <a:ext cx="1409700" cy="782994"/>
            </a:xfrm>
            <a:prstGeom prst="rect">
              <a:avLst/>
            </a:prstGeom>
            <a:solidFill>
              <a:srgbClr val="C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Action</a:t>
              </a:r>
            </a:p>
          </p:txBody>
        </p:sp>
        <p:sp>
          <p:nvSpPr>
            <p:cNvPr id="7" name="Rectangle 6"/>
            <p:cNvSpPr/>
            <p:nvPr/>
          </p:nvSpPr>
          <p:spPr>
            <a:xfrm>
              <a:off x="4883102" y="2719406"/>
              <a:ext cx="1409700" cy="629107"/>
            </a:xfrm>
            <a:prstGeom prst="rect">
              <a:avLst/>
            </a:prstGeom>
            <a:solidFill>
              <a:schemeClr val="tx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Dispatcher</a:t>
              </a:r>
            </a:p>
          </p:txBody>
        </p:sp>
        <p:sp>
          <p:nvSpPr>
            <p:cNvPr id="8" name="Rectangle 7"/>
            <p:cNvSpPr/>
            <p:nvPr/>
          </p:nvSpPr>
          <p:spPr>
            <a:xfrm>
              <a:off x="4883686" y="3887448"/>
              <a:ext cx="1409700" cy="651028"/>
            </a:xfrm>
            <a:prstGeom prst="rect">
              <a:avLst/>
            </a:prstGeom>
            <a:solidFill>
              <a:srgbClr val="C3B75D"/>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smtClean="0">
                  <a:solidFill>
                    <a:schemeClr val="bg1"/>
                  </a:solidFill>
                </a:rPr>
                <a:t>Store</a:t>
              </a:r>
            </a:p>
          </p:txBody>
        </p:sp>
        <p:cxnSp>
          <p:nvCxnSpPr>
            <p:cNvPr id="9" name="Straight Arrow Connector 8"/>
            <p:cNvCxnSpPr>
              <a:endCxn id="7" idx="0"/>
            </p:cNvCxnSpPr>
            <p:nvPr/>
          </p:nvCxnSpPr>
          <p:spPr>
            <a:xfrm flipH="1">
              <a:off x="5587952" y="2180471"/>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588341" y="3348513"/>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587952" y="4547582"/>
              <a:ext cx="389" cy="538935"/>
            </a:xfrm>
            <a:prstGeom prst="straightConnector1">
              <a:avLst/>
            </a:prstGeom>
            <a:ln w="38100">
              <a:solidFill>
                <a:schemeClr val="tx1">
                  <a:lumMod val="40000"/>
                  <a:lumOff val="60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 idx="1"/>
              <a:endCxn id="5" idx="1"/>
            </p:cNvCxnSpPr>
            <p:nvPr/>
          </p:nvCxnSpPr>
          <p:spPr>
            <a:xfrm rot="10800000" flipV="1">
              <a:off x="4883686" y="1788973"/>
              <a:ext cx="12700" cy="3631165"/>
            </a:xfrm>
            <a:prstGeom prst="bentConnector3">
              <a:avLst>
                <a:gd name="adj1" fmla="val 1800000"/>
              </a:avLst>
            </a:prstGeom>
            <a:ln>
              <a:solidFill>
                <a:schemeClr val="bg2">
                  <a:lumMod val="75000"/>
                </a:schemeClr>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48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569" y="2545894"/>
            <a:ext cx="10979183" cy="1570983"/>
          </a:xfrm>
        </p:spPr>
        <p:txBody>
          <a:bodyPr/>
          <a:lstStyle/>
          <a:p>
            <a:r>
              <a:rPr lang="en-US" dirty="0" smtClean="0">
                <a:solidFill>
                  <a:schemeClr val="bg1"/>
                </a:solidFill>
              </a:rPr>
              <a:t>Let’s code Flux!</a:t>
            </a:r>
            <a:endParaRPr lang="en-US" dirty="0">
              <a:solidFill>
                <a:schemeClr val="bg1"/>
              </a:solidFill>
            </a:endParaRPr>
          </a:p>
        </p:txBody>
      </p:sp>
    </p:spTree>
    <p:extLst>
      <p:ext uri="{BB962C8B-B14F-4D97-AF65-F5344CB8AC3E}">
        <p14:creationId xmlns:p14="http://schemas.microsoft.com/office/powerpoint/2010/main" val="104453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569" y="2545894"/>
            <a:ext cx="10979183" cy="1570983"/>
          </a:xfrm>
        </p:spPr>
        <p:txBody>
          <a:bodyPr/>
          <a:lstStyle/>
          <a:p>
            <a:r>
              <a:rPr lang="en-US" dirty="0" smtClean="0">
                <a:solidFill>
                  <a:schemeClr val="bg1"/>
                </a:solidFill>
              </a:rPr>
              <a:t>Final Thoughts…</a:t>
            </a:r>
            <a:endParaRPr lang="en-US" dirty="0">
              <a:solidFill>
                <a:schemeClr val="bg1"/>
              </a:solidFill>
            </a:endParaRPr>
          </a:p>
        </p:txBody>
      </p:sp>
    </p:spTree>
    <p:extLst>
      <p:ext uri="{BB962C8B-B14F-4D97-AF65-F5344CB8AC3E}">
        <p14:creationId xmlns:p14="http://schemas.microsoft.com/office/powerpoint/2010/main" val="160822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smtClean="0"/>
              <a:t>JSX</a:t>
            </a:r>
          </a:p>
          <a:p>
            <a:r>
              <a:rPr lang="en-US" dirty="0"/>
              <a:t>Virtual </a:t>
            </a:r>
            <a:r>
              <a:rPr lang="en-US" dirty="0" smtClean="0"/>
              <a:t>DOM</a:t>
            </a:r>
          </a:p>
          <a:p>
            <a:r>
              <a:rPr lang="en-US" dirty="0" smtClean="0"/>
              <a:t>Isomorphic Rendering</a:t>
            </a:r>
          </a:p>
          <a:p>
            <a:r>
              <a:rPr lang="en-US" dirty="0" smtClean="0"/>
              <a:t>Unidirectional Flows</a:t>
            </a:r>
          </a:p>
        </p:txBody>
      </p:sp>
      <p:sp>
        <p:nvSpPr>
          <p:cNvPr id="4" name="Title 3"/>
          <p:cNvSpPr>
            <a:spLocks noGrp="1"/>
          </p:cNvSpPr>
          <p:nvPr>
            <p:ph type="title"/>
          </p:nvPr>
        </p:nvSpPr>
        <p:spPr/>
        <p:txBody>
          <a:bodyPr/>
          <a:lstStyle/>
          <a:p>
            <a:r>
              <a:rPr lang="en-US" dirty="0" smtClean="0"/>
              <a:t>Innovation</a:t>
            </a:r>
            <a:endParaRPr lang="en-US" dirty="0"/>
          </a:p>
        </p:txBody>
      </p:sp>
      <p:pic>
        <p:nvPicPr>
          <p:cNvPr id="6" name="Picture 2" descr="https://raw.githubusercontent.com/wiki/facebook/react/react-logo-1000-transparent.png"/>
          <p:cNvPicPr>
            <a:picLocks noGrp="1" noChangeAspect="1" noChangeArrowheads="1"/>
          </p:cNvPicPr>
          <p:nvPr>
            <p:ph sz="quarter" idx="11"/>
          </p:nvPr>
        </p:nvPicPr>
        <p:blipFill>
          <a:blip r:embed="rId3" cstate="print">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622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7569" y="2113234"/>
            <a:ext cx="10979183" cy="1570983"/>
          </a:xfrm>
        </p:spPr>
        <p:txBody>
          <a:bodyPr/>
          <a:lstStyle/>
          <a:p>
            <a:r>
              <a:rPr lang="en-US" dirty="0" smtClean="0"/>
              <a:t>The Competition is Responding.</a:t>
            </a:r>
            <a:endParaRPr lang="en-US" dirty="0"/>
          </a:p>
        </p:txBody>
      </p:sp>
    </p:spTree>
    <p:extLst>
      <p:ext uri="{BB962C8B-B14F-4D97-AF65-F5344CB8AC3E}">
        <p14:creationId xmlns:p14="http://schemas.microsoft.com/office/powerpoint/2010/main" val="130994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168399" y="1090871"/>
          <a:ext cx="9279467" cy="4696576"/>
        </p:xfrm>
        <a:graphic>
          <a:graphicData uri="http://schemas.openxmlformats.org/drawingml/2006/table">
            <a:tbl>
              <a:tblPr firstRow="1" bandRow="1">
                <a:tableStyleId>{5C22544A-7EE6-4342-B048-85BDC9FD1C3A}</a:tableStyleId>
              </a:tblPr>
              <a:tblGrid>
                <a:gridCol w="2878668"/>
                <a:gridCol w="1761065"/>
                <a:gridCol w="2319867"/>
                <a:gridCol w="2319867"/>
              </a:tblGrid>
              <a:tr h="0">
                <a:tc>
                  <a:txBody>
                    <a:bodyPr/>
                    <a:lstStyle/>
                    <a:p>
                      <a:endParaRPr lang="en-US" dirty="0"/>
                    </a:p>
                  </a:txBody>
                  <a:tcPr/>
                </a:tc>
                <a:tc>
                  <a:txBody>
                    <a:bodyPr/>
                    <a:lstStyle/>
                    <a:p>
                      <a:r>
                        <a:rPr lang="en-US" dirty="0" smtClean="0"/>
                        <a:t>Angular 1</a:t>
                      </a:r>
                      <a:endParaRPr lang="en-US" dirty="0"/>
                    </a:p>
                  </a:txBody>
                  <a:tcPr/>
                </a:tc>
                <a:tc>
                  <a:txBody>
                    <a:bodyPr/>
                    <a:lstStyle/>
                    <a:p>
                      <a:r>
                        <a:rPr lang="en-US" dirty="0" smtClean="0"/>
                        <a:t>Angular</a:t>
                      </a:r>
                      <a:r>
                        <a:rPr lang="en-US" baseline="0" dirty="0" smtClean="0"/>
                        <a:t> 2</a:t>
                      </a:r>
                      <a:endParaRPr lang="en-US" dirty="0"/>
                    </a:p>
                  </a:txBody>
                  <a:tcPr/>
                </a:tc>
                <a:tc>
                  <a:txBody>
                    <a:bodyPr/>
                    <a:lstStyle/>
                    <a:p>
                      <a:r>
                        <a:rPr lang="en-US" dirty="0" smtClean="0"/>
                        <a:t>React</a:t>
                      </a:r>
                      <a:endParaRPr lang="en-US" dirty="0"/>
                    </a:p>
                  </a:txBody>
                  <a:tcPr/>
                </a:tc>
              </a:tr>
              <a:tr h="423856">
                <a:tc>
                  <a:txBody>
                    <a:bodyPr/>
                    <a:lstStyle/>
                    <a:p>
                      <a:r>
                        <a:rPr lang="en-US" dirty="0" smtClean="0"/>
                        <a:t>Isomorphic</a:t>
                      </a:r>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r>
              <a:tr h="375030">
                <a:tc>
                  <a:txBody>
                    <a:bodyPr/>
                    <a:lstStyle/>
                    <a:p>
                      <a:r>
                        <a:rPr lang="en-US" dirty="0" smtClean="0"/>
                        <a:t>Unidirectional</a:t>
                      </a:r>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r>
              <a:tr h="375030">
                <a:tc>
                  <a:txBody>
                    <a:bodyPr/>
                    <a:lstStyle/>
                    <a:p>
                      <a:r>
                        <a:rPr lang="en-US" dirty="0" smtClean="0"/>
                        <a:t>1 file per component</a:t>
                      </a:r>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r>
              <a:tr h="430591">
                <a:tc>
                  <a:txBody>
                    <a:bodyPr/>
                    <a:lstStyle/>
                    <a:p>
                      <a:r>
                        <a:rPr lang="en-US" dirty="0" smtClean="0"/>
                        <a:t>Virtual DOM</a:t>
                      </a:r>
                      <a:endParaRPr lang="en-US" dirty="0"/>
                    </a:p>
                  </a:txBody>
                  <a:tcPr/>
                </a:tc>
                <a:tc>
                  <a:txBody>
                    <a:bodyPr/>
                    <a:lstStyle/>
                    <a:p>
                      <a:endParaRPr lang="en-US" dirty="0"/>
                    </a:p>
                  </a:txBody>
                  <a:tcPr/>
                </a:tc>
                <a:tc>
                  <a:txBody>
                    <a:bodyPr/>
                    <a:lstStyle/>
                    <a:p>
                      <a:r>
                        <a:rPr lang="en-US" dirty="0" smtClean="0"/>
                        <a:t>x</a:t>
                      </a:r>
                      <a:endParaRPr lang="en-US" dirty="0"/>
                    </a:p>
                  </a:txBody>
                  <a:tcPr/>
                </a:tc>
                <a:tc>
                  <a:txBody>
                    <a:bodyPr/>
                    <a:lstStyle/>
                    <a:p>
                      <a:r>
                        <a:rPr lang="en-US" dirty="0" smtClean="0"/>
                        <a:t>x</a:t>
                      </a:r>
                      <a:endParaRPr lang="en-US" dirty="0"/>
                    </a:p>
                  </a:txBody>
                  <a:tcPr/>
                </a:tc>
              </a:tr>
              <a:tr h="402810">
                <a:tc>
                  <a:txBody>
                    <a:bodyPr/>
                    <a:lstStyle/>
                    <a:p>
                      <a:r>
                        <a:rPr lang="en-US" dirty="0" smtClean="0"/>
                        <a:t>Hot Reloading</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r h="430591">
                <a:tc>
                  <a:txBody>
                    <a:bodyPr/>
                    <a:lstStyle/>
                    <a:p>
                      <a:r>
                        <a:rPr lang="en-US" dirty="0" smtClean="0"/>
                        <a:t>Browser Support</a:t>
                      </a:r>
                      <a:endParaRPr lang="en-US" dirty="0"/>
                    </a:p>
                  </a:txBody>
                  <a:tcPr/>
                </a:tc>
                <a:tc>
                  <a:txBody>
                    <a:bodyPr/>
                    <a:lstStyle/>
                    <a:p>
                      <a:r>
                        <a:rPr lang="en-US" dirty="0" smtClean="0"/>
                        <a:t>IE8</a:t>
                      </a:r>
                      <a:endParaRPr lang="en-US" dirty="0"/>
                    </a:p>
                  </a:txBody>
                  <a:tcPr/>
                </a:tc>
                <a:tc>
                  <a:txBody>
                    <a:bodyPr/>
                    <a:lstStyle/>
                    <a:p>
                      <a:r>
                        <a:rPr lang="en-US" dirty="0" smtClean="0"/>
                        <a:t>IE9</a:t>
                      </a:r>
                      <a:endParaRPr lang="en-US" dirty="0"/>
                    </a:p>
                  </a:txBody>
                  <a:tcPr/>
                </a:tc>
                <a:tc>
                  <a:txBody>
                    <a:bodyPr/>
                    <a:lstStyle/>
                    <a:p>
                      <a:r>
                        <a:rPr lang="en-US" dirty="0" smtClean="0"/>
                        <a:t>IE9</a:t>
                      </a:r>
                      <a:endParaRPr lang="en-US" dirty="0"/>
                    </a:p>
                  </a:txBody>
                  <a:tcPr/>
                </a:tc>
              </a:tr>
              <a:tr h="430590">
                <a:tc>
                  <a:txBody>
                    <a:bodyPr/>
                    <a:lstStyle/>
                    <a:p>
                      <a:r>
                        <a:rPr lang="en-US" dirty="0" smtClean="0"/>
                        <a:t>Pluggable</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r h="519488">
                <a:tc>
                  <a:txBody>
                    <a:bodyPr/>
                    <a:lstStyle/>
                    <a:p>
                      <a:r>
                        <a:rPr lang="en-US" dirty="0" smtClean="0"/>
                        <a:t>JSX</a:t>
                      </a:r>
                      <a:endParaRPr lang="en-US" dirty="0"/>
                    </a:p>
                  </a:txBody>
                  <a:tcPr/>
                </a:tc>
                <a:tc>
                  <a:txBody>
                    <a:bodyPr/>
                    <a:lstStyle/>
                    <a:p>
                      <a:endParaRPr lang="en-US" dirty="0"/>
                    </a:p>
                  </a:txBody>
                  <a:tcPr/>
                </a:tc>
                <a:tc>
                  <a:txBody>
                    <a:bodyPr/>
                    <a:lstStyle/>
                    <a:p>
                      <a:endParaRPr lang="en-US" dirty="0"/>
                    </a:p>
                  </a:txBody>
                  <a:tcPr/>
                </a:tc>
                <a:tc>
                  <a:txBody>
                    <a:bodyPr/>
                    <a:lstStyle/>
                    <a:p>
                      <a:r>
                        <a:rPr lang="en-US" dirty="0" smtClean="0"/>
                        <a:t>x</a:t>
                      </a:r>
                      <a:endParaRPr lang="en-US" dirty="0"/>
                    </a:p>
                  </a:txBody>
                  <a:tcPr/>
                </a:tc>
              </a:tr>
              <a:tr h="519488">
                <a:tc>
                  <a:txBody>
                    <a:bodyPr/>
                    <a:lstStyle/>
                    <a:p>
                      <a:r>
                        <a:rPr lang="en-US" baseline="0" dirty="0" smtClean="0"/>
                        <a:t>Component Syntax</a:t>
                      </a:r>
                      <a:endParaRPr lang="en-US" dirty="0"/>
                    </a:p>
                  </a:txBody>
                  <a:tcPr/>
                </a:tc>
                <a:tc>
                  <a:txBody>
                    <a:bodyPr/>
                    <a:lstStyle/>
                    <a:p>
                      <a:r>
                        <a:rPr lang="en-US" dirty="0" smtClean="0"/>
                        <a:t>4</a:t>
                      </a:r>
                      <a:endParaRPr lang="en-US" dirty="0"/>
                    </a:p>
                  </a:txBody>
                  <a:tcPr/>
                </a:tc>
                <a:tc>
                  <a:txBody>
                    <a:bodyPr/>
                    <a:lstStyle/>
                    <a:p>
                      <a:r>
                        <a:rPr lang="en-US" dirty="0" smtClean="0"/>
                        <a:t>6</a:t>
                      </a:r>
                      <a:endParaRPr lang="en-US" dirty="0"/>
                    </a:p>
                  </a:txBody>
                  <a:tcPr/>
                </a:tc>
                <a:tc>
                  <a:txBody>
                    <a:bodyPr/>
                    <a:lstStyle/>
                    <a:p>
                      <a:r>
                        <a:rPr lang="en-US" dirty="0" smtClean="0"/>
                        <a:t>10</a:t>
                      </a:r>
                      <a:endParaRPr lang="en-US" dirty="0"/>
                    </a:p>
                  </a:txBody>
                  <a:tcPr/>
                </a:tc>
              </a:tr>
            </a:tbl>
          </a:graphicData>
        </a:graphic>
      </p:graphicFrame>
    </p:spTree>
    <p:extLst>
      <p:ext uri="{BB962C8B-B14F-4D97-AF65-F5344CB8AC3E}">
        <p14:creationId xmlns:p14="http://schemas.microsoft.com/office/powerpoint/2010/main" val="96865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3"/>
          </p:nvPr>
        </p:nvSpPr>
        <p:spPr>
          <a:xfrm>
            <a:off x="616858" y="4215950"/>
            <a:ext cx="10984445" cy="1789836"/>
          </a:xfrm>
        </p:spPr>
        <p:txBody>
          <a:bodyPr/>
          <a:lstStyle/>
          <a:p>
            <a:pPr marL="0" indent="0" algn="ctr">
              <a:buNone/>
            </a:pPr>
            <a:r>
              <a:rPr lang="en-US" dirty="0" smtClean="0"/>
              <a:t>Yep. But it still won’t be </a:t>
            </a:r>
            <a:r>
              <a:rPr lang="en-US" b="1" dirty="0" smtClean="0">
                <a:solidFill>
                  <a:schemeClr val="accent3">
                    <a:lumMod val="75000"/>
                  </a:schemeClr>
                </a:solidFill>
              </a:rPr>
              <a:t>React</a:t>
            </a:r>
            <a:r>
              <a:rPr lang="en-US" dirty="0" smtClean="0"/>
              <a:t>.</a:t>
            </a:r>
            <a:endParaRPr lang="en-US" dirty="0"/>
          </a:p>
        </p:txBody>
      </p:sp>
      <p:sp>
        <p:nvSpPr>
          <p:cNvPr id="4" name="Title 3"/>
          <p:cNvSpPr>
            <a:spLocks noGrp="1"/>
          </p:cNvSpPr>
          <p:nvPr>
            <p:ph type="title"/>
          </p:nvPr>
        </p:nvSpPr>
        <p:spPr>
          <a:xfrm>
            <a:off x="622120" y="2558168"/>
            <a:ext cx="10979183" cy="1570983"/>
          </a:xfrm>
        </p:spPr>
        <p:txBody>
          <a:bodyPr/>
          <a:lstStyle/>
          <a:p>
            <a:r>
              <a:rPr lang="en-US" dirty="0" smtClean="0"/>
              <a:t>Competition Will Eventually Have All This.</a:t>
            </a:r>
            <a:endParaRPr lang="en-US" dirty="0"/>
          </a:p>
        </p:txBody>
      </p:sp>
      <p:grpSp>
        <p:nvGrpSpPr>
          <p:cNvPr id="8" name="Group 7"/>
          <p:cNvGrpSpPr/>
          <p:nvPr/>
        </p:nvGrpSpPr>
        <p:grpSpPr>
          <a:xfrm>
            <a:off x="5373111" y="4669103"/>
            <a:ext cx="6079293" cy="1218998"/>
            <a:chOff x="5373111" y="4669103"/>
            <a:chExt cx="6079293" cy="1218998"/>
          </a:xfrm>
        </p:grpSpPr>
        <p:sp>
          <p:nvSpPr>
            <p:cNvPr id="5" name="TextBox 4"/>
            <p:cNvSpPr txBox="1"/>
            <p:nvPr/>
          </p:nvSpPr>
          <p:spPr>
            <a:xfrm>
              <a:off x="5373111" y="5518769"/>
              <a:ext cx="6079293" cy="369332"/>
            </a:xfrm>
            <a:prstGeom prst="rect">
              <a:avLst/>
            </a:prstGeom>
            <a:noFill/>
          </p:spPr>
          <p:txBody>
            <a:bodyPr wrap="none" rtlCol="0">
              <a:spAutoFit/>
            </a:bodyPr>
            <a:lstStyle/>
            <a:p>
              <a:r>
                <a:rPr lang="en-US" dirty="0"/>
                <a:t>L</a:t>
              </a:r>
              <a:r>
                <a:rPr lang="en-US" dirty="0" smtClean="0"/>
                <a:t>ightweight, fast, pluggable, isomorphic components in </a:t>
              </a:r>
              <a:r>
                <a:rPr lang="en-US" b="1" dirty="0" smtClean="0">
                  <a:solidFill>
                    <a:schemeClr val="accent3">
                      <a:lumMod val="75000"/>
                    </a:schemeClr>
                  </a:solidFill>
                </a:rPr>
                <a:t>IE8+</a:t>
              </a:r>
              <a:r>
                <a:rPr lang="en-US" dirty="0" smtClean="0"/>
                <a:t>.</a:t>
              </a:r>
            </a:p>
          </p:txBody>
        </p:sp>
        <p:cxnSp>
          <p:nvCxnSpPr>
            <p:cNvPr id="7" name="Curved Connector 6"/>
            <p:cNvCxnSpPr/>
            <p:nvPr/>
          </p:nvCxnSpPr>
          <p:spPr>
            <a:xfrm rot="16200000" flipV="1">
              <a:off x="7724480" y="4693380"/>
              <a:ext cx="849665" cy="801112"/>
            </a:xfrm>
            <a:prstGeom prst="curvedConnector3">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09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React?</a:t>
            </a:r>
            <a:endParaRPr lang="en-US" dirty="0"/>
          </a:p>
        </p:txBody>
      </p:sp>
      <p:pic>
        <p:nvPicPr>
          <p:cNvPr id="6" name="Picture 2" descr="http://www.toptal.com/uploads/blog/category/logo/291/react.png"/>
          <p:cNvPicPr>
            <a:picLocks noGrp="1" noChangeAspect="1" noChangeArrowheads="1"/>
          </p:cNvPicPr>
          <p:nvPr>
            <p:ph sz="quarter" idx="11"/>
          </p:nvPr>
        </p:nvPicPr>
        <p:blipFill>
          <a:blip r:embed="rId3" cstate="print">
            <a:extLst>
              <a:ext uri="{28A0092B-C50C-407E-A947-70E740481C1C}">
                <a14:useLocalDpi xmlns:a14="http://schemas.microsoft.com/office/drawing/2010/main" val="0"/>
              </a:ext>
            </a:extLst>
          </a:blip>
          <a:srcRect/>
          <a:stretch>
            <a:fillRect/>
          </a:stretch>
        </p:blipFill>
        <p:spPr bwMode="auto">
          <a:xfrm>
            <a:off x="1377863" y="2996347"/>
            <a:ext cx="1760352" cy="176035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4473068" y="1587217"/>
            <a:ext cx="6096000" cy="4524315"/>
          </a:xfrm>
          <a:prstGeom prst="rect">
            <a:avLst/>
          </a:prstGeom>
        </p:spPr>
        <p:txBody>
          <a:bodyPr>
            <a:spAutoFit/>
          </a:bodyPr>
          <a:lstStyle/>
          <a:p>
            <a:r>
              <a:rPr lang="en-US" sz="3200" dirty="0"/>
              <a:t>Fast</a:t>
            </a:r>
          </a:p>
          <a:p>
            <a:r>
              <a:rPr lang="en-US" sz="3200" dirty="0"/>
              <a:t>Pluggable</a:t>
            </a:r>
          </a:p>
          <a:p>
            <a:r>
              <a:rPr lang="en-US" sz="3200" dirty="0"/>
              <a:t>Simple</a:t>
            </a:r>
          </a:p>
          <a:p>
            <a:r>
              <a:rPr lang="en-US" sz="3200" dirty="0" smtClean="0"/>
              <a:t>Testable</a:t>
            </a:r>
          </a:p>
          <a:p>
            <a:r>
              <a:rPr lang="en-US" sz="3200" dirty="0" smtClean="0"/>
              <a:t>Rich Error Messaging</a:t>
            </a:r>
            <a:endParaRPr lang="en-US" sz="3200" dirty="0"/>
          </a:p>
          <a:p>
            <a:r>
              <a:rPr lang="en-US" sz="3200" dirty="0" err="1"/>
              <a:t>Composable</a:t>
            </a:r>
            <a:endParaRPr lang="en-US" sz="3200" dirty="0"/>
          </a:p>
          <a:p>
            <a:r>
              <a:rPr lang="en-US" sz="3200" dirty="0"/>
              <a:t>Broad Browser Support</a:t>
            </a:r>
          </a:p>
          <a:p>
            <a:r>
              <a:rPr lang="en-US" sz="3200" dirty="0"/>
              <a:t>Isomorphic Friendly</a:t>
            </a:r>
          </a:p>
          <a:p>
            <a:r>
              <a:rPr lang="en-US" sz="3200" dirty="0"/>
              <a:t>Battle Proven</a:t>
            </a:r>
          </a:p>
        </p:txBody>
      </p:sp>
    </p:spTree>
    <p:extLst>
      <p:ext uri="{BB962C8B-B14F-4D97-AF65-F5344CB8AC3E}">
        <p14:creationId xmlns:p14="http://schemas.microsoft.com/office/powerpoint/2010/main" val="13407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fade">
                                      <p:cBhvr>
                                        <p:cTn id="39"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42151" y="187201"/>
            <a:ext cx="4140200" cy="6350000"/>
          </a:xfrm>
          <a:prstGeom prst="rect">
            <a:avLst/>
          </a:prstGeom>
        </p:spPr>
      </p:pic>
      <p:sp>
        <p:nvSpPr>
          <p:cNvPr id="4" name="Title 3"/>
          <p:cNvSpPr>
            <a:spLocks noGrp="1"/>
          </p:cNvSpPr>
          <p:nvPr>
            <p:ph type="title"/>
          </p:nvPr>
        </p:nvSpPr>
        <p:spPr>
          <a:xfrm>
            <a:off x="-2227231" y="2576710"/>
            <a:ext cx="10979183" cy="1570983"/>
          </a:xfrm>
        </p:spPr>
        <p:txBody>
          <a:bodyPr/>
          <a:lstStyle/>
          <a:p>
            <a:r>
              <a:rPr lang="en-US" smtClean="0"/>
              <a:t>React Downside</a:t>
            </a:r>
            <a:endParaRPr lang="en-US" dirty="0"/>
          </a:p>
        </p:txBody>
      </p:sp>
    </p:spTree>
    <p:extLst>
      <p:ext uri="{BB962C8B-B14F-4D97-AF65-F5344CB8AC3E}">
        <p14:creationId xmlns:p14="http://schemas.microsoft.com/office/powerpoint/2010/main" val="7665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62" y="2409406"/>
            <a:ext cx="10979183" cy="1570983"/>
          </a:xfrm>
        </p:spPr>
        <p:txBody>
          <a:bodyPr/>
          <a:lstStyle/>
          <a:p>
            <a:r>
              <a:rPr lang="en-US" dirty="0" smtClean="0"/>
              <a:t>I recently announced my solution</a:t>
            </a:r>
            <a:r>
              <a:rPr lang="is-IS" dirty="0" smtClean="0"/>
              <a:t>…</a:t>
            </a:r>
            <a:endParaRPr lang="en-US" dirty="0"/>
          </a:p>
        </p:txBody>
      </p:sp>
    </p:spTree>
    <p:extLst>
      <p:ext uri="{BB962C8B-B14F-4D97-AF65-F5344CB8AC3E}">
        <p14:creationId xmlns:p14="http://schemas.microsoft.com/office/powerpoint/2010/main" val="191458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40445" y="3203482"/>
            <a:ext cx="5134739" cy="461665"/>
          </a:xfrm>
          <a:prstGeom prst="rect">
            <a:avLst/>
          </a:prstGeom>
          <a:noFill/>
        </p:spPr>
        <p:txBody>
          <a:bodyPr wrap="none" rtlCol="0">
            <a:spAutoFit/>
          </a:bodyPr>
          <a:lstStyle/>
          <a:p>
            <a:r>
              <a:rPr lang="en-US" sz="2400" dirty="0" err="1">
                <a:hlinkClick r:id="rId2"/>
              </a:rPr>
              <a:t>g</a:t>
            </a:r>
            <a:r>
              <a:rPr lang="en-US" sz="2400" dirty="0" err="1" smtClean="0">
                <a:hlinkClick r:id="rId2"/>
              </a:rPr>
              <a:t>ithub.com</a:t>
            </a:r>
            <a:r>
              <a:rPr lang="en-US" sz="2400" dirty="0" smtClean="0">
                <a:hlinkClick r:id="rId2"/>
              </a:rPr>
              <a:t>/</a:t>
            </a:r>
            <a:r>
              <a:rPr lang="en-US" sz="2400" dirty="0" err="1" smtClean="0">
                <a:hlinkClick r:id="rId2"/>
              </a:rPr>
              <a:t>coryhouse</a:t>
            </a:r>
            <a:r>
              <a:rPr lang="en-US" sz="2400" dirty="0" smtClean="0">
                <a:hlinkClick r:id="rId2"/>
              </a:rPr>
              <a:t>/react-slingshot</a:t>
            </a:r>
            <a:endParaRPr lang="en-US" sz="24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0232"/>
          <a:stretch/>
        </p:blipFill>
        <p:spPr>
          <a:xfrm>
            <a:off x="5695507" y="-467872"/>
            <a:ext cx="6496493" cy="7342707"/>
          </a:xfrm>
          <a:prstGeom prst="rect">
            <a:avLst/>
          </a:prstGeom>
        </p:spPr>
      </p:pic>
    </p:spTree>
    <p:extLst>
      <p:ext uri="{BB962C8B-B14F-4D97-AF65-F5344CB8AC3E}">
        <p14:creationId xmlns:p14="http://schemas.microsoft.com/office/powerpoint/2010/main" val="53437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4165600" y="6356351"/>
            <a:ext cx="3860800" cy="365125"/>
          </a:xfrm>
          <a:prstGeom prst="rect">
            <a:avLst/>
          </a:prstGeom>
        </p:spPr>
        <p:txBody>
          <a:bodyPr/>
          <a:lstStyle/>
          <a:p>
            <a:r>
              <a:rPr lang="en-US" smtClean="0"/>
              <a:t>@housecor</a:t>
            </a:r>
            <a:endParaRPr lang="en-US"/>
          </a:p>
        </p:txBody>
      </p:sp>
      <p:sp>
        <p:nvSpPr>
          <p:cNvPr id="6" name="Title 1"/>
          <p:cNvSpPr txBox="1">
            <a:spLocks/>
          </p:cNvSpPr>
          <p:nvPr/>
        </p:nvSpPr>
        <p:spPr bwMode="auto">
          <a:xfrm>
            <a:off x="609600" y="112381"/>
            <a:ext cx="10972800" cy="762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marL="342900" indent="-342900" algn="r" defTabSz="-13873163" rtl="0" eaLnBrk="1" fontAlgn="base" hangingPunct="1">
              <a:spcBef>
                <a:spcPct val="0"/>
              </a:spcBef>
              <a:spcAft>
                <a:spcPct val="0"/>
              </a:spcAft>
              <a:defRPr sz="3200" b="1">
                <a:solidFill>
                  <a:schemeClr val="bg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pPr algn="ctr"/>
            <a:r>
              <a:rPr lang="en-US" kern="0" dirty="0">
                <a:solidFill>
                  <a:schemeClr val="accent1">
                    <a:lumMod val="75000"/>
                  </a:schemeClr>
                </a:solidFill>
              </a:rPr>
              <a:t>There’s much more to be said...</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7934"/>
          <a:stretch/>
        </p:blipFill>
        <p:spPr>
          <a:xfrm>
            <a:off x="0" y="0"/>
            <a:ext cx="11918390" cy="6858000"/>
          </a:xfrm>
          <a:prstGeom prst="rect">
            <a:avLst/>
          </a:prstGeom>
        </p:spPr>
      </p:pic>
      <p:cxnSp>
        <p:nvCxnSpPr>
          <p:cNvPr id="4" name="Straight Arrow Connector 3"/>
          <p:cNvCxnSpPr/>
          <p:nvPr/>
        </p:nvCxnSpPr>
        <p:spPr>
          <a:xfrm>
            <a:off x="609600" y="3606800"/>
            <a:ext cx="829733" cy="0"/>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196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6-22 at 9.47.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217" y="0"/>
            <a:ext cx="10972800" cy="6858000"/>
          </a:xfrm>
          <a:prstGeom prst="rect">
            <a:avLst/>
          </a:prstGeom>
        </p:spPr>
      </p:pic>
      <p:sp>
        <p:nvSpPr>
          <p:cNvPr id="3" name="Rectangle 2"/>
          <p:cNvSpPr/>
          <p:nvPr/>
        </p:nvSpPr>
        <p:spPr>
          <a:xfrm>
            <a:off x="-1063625" y="0"/>
            <a:ext cx="1873250" cy="731837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4" name="Rectangle 3"/>
          <p:cNvSpPr/>
          <p:nvPr/>
        </p:nvSpPr>
        <p:spPr>
          <a:xfrm>
            <a:off x="7169149" y="0"/>
            <a:ext cx="4657725" cy="731837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sz="2800" dirty="0" err="1">
                <a:solidFill>
                  <a:schemeClr val="accent1"/>
                </a:solidFill>
              </a:rPr>
              <a:t>b</a:t>
            </a:r>
            <a:r>
              <a:rPr lang="en-US" sz="2800" dirty="0" err="1" smtClean="0">
                <a:solidFill>
                  <a:schemeClr val="accent1"/>
                </a:solidFill>
              </a:rPr>
              <a:t>itnative.com</a:t>
            </a:r>
            <a:r>
              <a:rPr lang="en-US" sz="2800" dirty="0" smtClean="0">
                <a:solidFill>
                  <a:schemeClr val="accent1"/>
                </a:solidFill>
              </a:rPr>
              <a:t>/handouts</a:t>
            </a:r>
          </a:p>
        </p:txBody>
      </p:sp>
    </p:spTree>
    <p:extLst>
      <p:ext uri="{BB962C8B-B14F-4D97-AF65-F5344CB8AC3E}">
        <p14:creationId xmlns:p14="http://schemas.microsoft.com/office/powerpoint/2010/main" val="40673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2556933"/>
            <a:ext cx="12462933" cy="2269067"/>
          </a:xfrm>
          <a:prstGeom prst="rect">
            <a:avLst/>
          </a:prstGeom>
          <a:solidFill>
            <a:schemeClr val="bg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9" name="TextBox 8"/>
          <p:cNvSpPr txBox="1"/>
          <p:nvPr/>
        </p:nvSpPr>
        <p:spPr>
          <a:xfrm>
            <a:off x="751635" y="3183634"/>
            <a:ext cx="10974479" cy="1015663"/>
          </a:xfrm>
          <a:prstGeom prst="rect">
            <a:avLst/>
          </a:prstGeom>
          <a:noFill/>
        </p:spPr>
        <p:txBody>
          <a:bodyPr wrap="none" rtlCol="0">
            <a:spAutoFit/>
          </a:bodyPr>
          <a:lstStyle/>
          <a:p>
            <a:r>
              <a:rPr lang="en-US" sz="6000" dirty="0" smtClean="0">
                <a:solidFill>
                  <a:schemeClr val="accent1"/>
                </a:solidFill>
              </a:rPr>
              <a:t>Invitation: 5 Minute Retrospective</a:t>
            </a:r>
            <a:endParaRPr lang="en-US" sz="6000" dirty="0">
              <a:solidFill>
                <a:schemeClr val="accent1"/>
              </a:solidFill>
            </a:endParaRPr>
          </a:p>
        </p:txBody>
      </p:sp>
    </p:spTree>
    <p:extLst>
      <p:ext uri="{BB962C8B-B14F-4D97-AF65-F5344CB8AC3E}">
        <p14:creationId xmlns:p14="http://schemas.microsoft.com/office/powerpoint/2010/main" val="193875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smtClean="0">
                <a:solidFill>
                  <a:schemeClr val="tx1"/>
                </a:solidFill>
              </a:rPr>
              <a:t>Try to keep an open mind.</a:t>
            </a:r>
            <a:endParaRPr lang="en-US" dirty="0">
              <a:solidFill>
                <a:schemeClr val="tx1"/>
              </a:solidFill>
            </a:endParaRPr>
          </a:p>
        </p:txBody>
      </p:sp>
    </p:spTree>
    <p:extLst>
      <p:ext uri="{BB962C8B-B14F-4D97-AF65-F5344CB8AC3E}">
        <p14:creationId xmlns:p14="http://schemas.microsoft.com/office/powerpoint/2010/main" val="398380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419961" y="4028053"/>
            <a:ext cx="3577032" cy="735209"/>
          </a:xfrm>
          <a:prstGeom prst="rect">
            <a:avLst/>
          </a:prstGeom>
        </p:spPr>
        <p:txBody>
          <a:bodyPr/>
          <a:lstStyle>
            <a:lvl1pPr algn="ctr" defTabSz="586116" rtl="0" eaLnBrk="1" latinLnBrk="0" hangingPunct="1">
              <a:lnSpc>
                <a:spcPct val="85000"/>
              </a:lnSpc>
              <a:spcBef>
                <a:spcPct val="0"/>
              </a:spcBef>
              <a:buNone/>
              <a:defRPr sz="4400" b="0" i="0" kern="1200" cap="none" baseline="0">
                <a:solidFill>
                  <a:schemeClr val="accent1"/>
                </a:solidFill>
                <a:latin typeface="+mj-lt"/>
                <a:ea typeface="+mj-ea"/>
                <a:cs typeface="Arial"/>
              </a:defRPr>
            </a:lvl1pPr>
          </a:lstStyle>
          <a:p>
            <a:r>
              <a:rPr lang="en-US" sz="2400" dirty="0" err="1" smtClean="0">
                <a:solidFill>
                  <a:schemeClr val="tx1"/>
                </a:solidFill>
              </a:rPr>
              <a:t>speakerrate.com</a:t>
            </a:r>
            <a:endParaRPr lang="en-US" sz="2400" dirty="0">
              <a:solidFill>
                <a:schemeClr val="tx1"/>
              </a:solidFill>
            </a:endParaRPr>
          </a:p>
        </p:txBody>
      </p:sp>
      <p:pic>
        <p:nvPicPr>
          <p:cNvPr id="4" name="Picture 3"/>
          <p:cNvPicPr>
            <a:picLocks noChangeAspect="1"/>
          </p:cNvPicPr>
          <p:nvPr/>
        </p:nvPicPr>
        <p:blipFill>
          <a:blip r:embed="rId3"/>
          <a:stretch>
            <a:fillRect/>
          </a:stretch>
        </p:blipFill>
        <p:spPr>
          <a:xfrm>
            <a:off x="1695443" y="2806703"/>
            <a:ext cx="1176551" cy="1176551"/>
          </a:xfrm>
          <a:prstGeom prst="rect">
            <a:avLst/>
          </a:prstGeom>
        </p:spPr>
      </p:pic>
      <p:sp>
        <p:nvSpPr>
          <p:cNvPr id="5" name="Rectangle 4"/>
          <p:cNvSpPr/>
          <p:nvPr/>
        </p:nvSpPr>
        <p:spPr>
          <a:xfrm>
            <a:off x="1401757" y="4033568"/>
            <a:ext cx="2486513" cy="1200328"/>
          </a:xfrm>
          <a:prstGeom prst="rect">
            <a:avLst/>
          </a:prstGeom>
        </p:spPr>
        <p:txBody>
          <a:bodyPr wrap="square">
            <a:spAutoFit/>
          </a:bodyPr>
          <a:lstStyle/>
          <a:p>
            <a:r>
              <a:rPr lang="en-US" sz="2400" dirty="0">
                <a:solidFill>
                  <a:srgbClr val="4C94D0"/>
                </a:solidFill>
              </a:rPr>
              <a:t>@</a:t>
            </a:r>
            <a:r>
              <a:rPr lang="en-US" sz="2400" dirty="0" err="1">
                <a:solidFill>
                  <a:srgbClr val="4C94D0"/>
                </a:solidFill>
              </a:rPr>
              <a:t>housecor</a:t>
            </a:r>
            <a:r>
              <a:rPr lang="en-US" sz="2400" dirty="0"/>
              <a:t/>
            </a:r>
            <a:br>
              <a:rPr lang="en-US" sz="2400" dirty="0"/>
            </a:br>
            <a:r>
              <a:rPr lang="en-US" sz="2400" dirty="0"/>
              <a:t/>
            </a:r>
            <a:br>
              <a:rPr lang="en-US" sz="2400" dirty="0"/>
            </a:br>
            <a:endParaRPr lang="en-US" sz="2400" dirty="0"/>
          </a:p>
        </p:txBody>
      </p:sp>
      <p:pic>
        <p:nvPicPr>
          <p:cNvPr id="6" name="Picture 5"/>
          <p:cNvPicPr>
            <a:picLocks noChangeAspect="1"/>
          </p:cNvPicPr>
          <p:nvPr/>
        </p:nvPicPr>
        <p:blipFill>
          <a:blip r:embed="rId4"/>
          <a:stretch>
            <a:fillRect/>
          </a:stretch>
        </p:blipFill>
        <p:spPr>
          <a:xfrm>
            <a:off x="4528575" y="3048735"/>
            <a:ext cx="3138888" cy="809578"/>
          </a:xfrm>
          <a:prstGeom prst="rect">
            <a:avLst/>
          </a:prstGeom>
        </p:spPr>
      </p:pic>
      <p:sp>
        <p:nvSpPr>
          <p:cNvPr id="7" name="Rectangle 6"/>
          <p:cNvSpPr/>
          <p:nvPr/>
        </p:nvSpPr>
        <p:spPr>
          <a:xfrm>
            <a:off x="5006028" y="4033568"/>
            <a:ext cx="2183982" cy="461665"/>
          </a:xfrm>
          <a:prstGeom prst="rect">
            <a:avLst/>
          </a:prstGeom>
        </p:spPr>
        <p:txBody>
          <a:bodyPr wrap="none">
            <a:spAutoFit/>
          </a:bodyPr>
          <a:lstStyle/>
          <a:p>
            <a:r>
              <a:rPr lang="en-US" sz="2400" dirty="0" err="1" smtClean="0">
                <a:solidFill>
                  <a:schemeClr val="accent1"/>
                </a:solidFill>
              </a:rPr>
              <a:t>pluralsight.com</a:t>
            </a:r>
            <a:endParaRPr lang="en-US" sz="2400" dirty="0">
              <a:solidFill>
                <a:schemeClr val="accent1"/>
              </a:solidFill>
            </a:endParaRPr>
          </a:p>
        </p:txBody>
      </p:sp>
      <p:pic>
        <p:nvPicPr>
          <p:cNvPr id="8" name="Picture 7"/>
          <p:cNvPicPr>
            <a:picLocks noChangeAspect="1"/>
          </p:cNvPicPr>
          <p:nvPr/>
        </p:nvPicPr>
        <p:blipFill>
          <a:blip r:embed="rId5"/>
          <a:stretch>
            <a:fillRect/>
          </a:stretch>
        </p:blipFill>
        <p:spPr>
          <a:xfrm>
            <a:off x="8419961" y="3048735"/>
            <a:ext cx="3290473" cy="708832"/>
          </a:xfrm>
          <a:prstGeom prst="rect">
            <a:avLst/>
          </a:prstGeom>
        </p:spPr>
      </p:pic>
    </p:spTree>
    <p:extLst>
      <p:ext uri="{BB962C8B-B14F-4D97-AF65-F5344CB8AC3E}">
        <p14:creationId xmlns:p14="http://schemas.microsoft.com/office/powerpoint/2010/main" val="85130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a:solidFill>
                  <a:schemeClr val="tx1"/>
                </a:solidFill>
              </a:rPr>
              <a:t>HTML should be a </a:t>
            </a:r>
            <a:r>
              <a:rPr lang="en-US" i="1" dirty="0"/>
              <a:t>projection</a:t>
            </a:r>
            <a:r>
              <a:rPr lang="en-US" dirty="0"/>
              <a:t> </a:t>
            </a:r>
            <a:r>
              <a:rPr lang="en-US" dirty="0">
                <a:solidFill>
                  <a:schemeClr val="tx1"/>
                </a:solidFill>
              </a:rPr>
              <a:t>of app state, </a:t>
            </a:r>
            <a:r>
              <a:rPr lang="en-US" dirty="0" smtClean="0">
                <a:solidFill>
                  <a:schemeClr val="tx1"/>
                </a:solidFill>
              </a:rPr>
              <a:t/>
            </a:r>
            <a:br>
              <a:rPr lang="en-US" dirty="0" smtClean="0">
                <a:solidFill>
                  <a:schemeClr val="tx1"/>
                </a:solidFill>
              </a:rPr>
            </a:br>
            <a:r>
              <a:rPr lang="en-US" dirty="0" smtClean="0">
                <a:solidFill>
                  <a:schemeClr val="tx1"/>
                </a:solidFill>
              </a:rPr>
              <a:t>not </a:t>
            </a:r>
            <a:r>
              <a:rPr lang="en-US" dirty="0">
                <a:solidFill>
                  <a:schemeClr val="tx1"/>
                </a:solidFill>
              </a:rPr>
              <a:t>a source of truth.</a:t>
            </a:r>
          </a:p>
        </p:txBody>
      </p:sp>
    </p:spTree>
    <p:extLst>
      <p:ext uri="{BB962C8B-B14F-4D97-AF65-F5344CB8AC3E}">
        <p14:creationId xmlns:p14="http://schemas.microsoft.com/office/powerpoint/2010/main" val="138913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smtClean="0">
                <a:solidFill>
                  <a:schemeClr val="tx1"/>
                </a:solidFill>
              </a:rPr>
              <a:t>JavaScript and HTML belong in the </a:t>
            </a:r>
            <a:r>
              <a:rPr lang="en-US" dirty="0" smtClean="0">
                <a:solidFill>
                  <a:srgbClr val="F26722"/>
                </a:solidFill>
              </a:rPr>
              <a:t>same file</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25527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528" y="2569793"/>
            <a:ext cx="11212642" cy="1570983"/>
          </a:xfrm>
        </p:spPr>
        <p:txBody>
          <a:bodyPr/>
          <a:lstStyle/>
          <a:p>
            <a:pPr algn="l"/>
            <a:r>
              <a:rPr lang="en-US" dirty="0" smtClean="0"/>
              <a:t>Unidirectional flow. </a:t>
            </a:r>
            <a:r>
              <a:rPr lang="en-US" dirty="0" smtClean="0">
                <a:solidFill>
                  <a:schemeClr val="tx1"/>
                </a:solidFill>
              </a:rPr>
              <a:t>No two-way binding.</a:t>
            </a:r>
            <a:endParaRPr lang="en-US" dirty="0">
              <a:solidFill>
                <a:schemeClr val="tx1"/>
              </a:solidFill>
            </a:endParaRPr>
          </a:p>
        </p:txBody>
      </p:sp>
    </p:spTree>
    <p:extLst>
      <p:ext uri="{BB962C8B-B14F-4D97-AF65-F5344CB8AC3E}">
        <p14:creationId xmlns:p14="http://schemas.microsoft.com/office/powerpoint/2010/main" val="332355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smtClean="0">
                <a:solidFill>
                  <a:schemeClr val="tx1"/>
                </a:solidFill>
              </a:rPr>
              <a:t>Inline styles can be </a:t>
            </a:r>
            <a:r>
              <a:rPr lang="en-US" dirty="0" smtClean="0">
                <a:solidFill>
                  <a:srgbClr val="F26722"/>
                </a:solidFill>
              </a:rPr>
              <a:t>good</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35326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smtClean="0">
                <a:solidFill>
                  <a:schemeClr val="tx1"/>
                </a:solidFill>
              </a:rPr>
              <a:t>All </a:t>
            </a:r>
            <a:r>
              <a:rPr lang="en-US" dirty="0">
                <a:solidFill>
                  <a:schemeClr val="tx1"/>
                </a:solidFill>
              </a:rPr>
              <a:t>V</a:t>
            </a:r>
            <a:r>
              <a:rPr lang="en-US" dirty="0" smtClean="0">
                <a:solidFill>
                  <a:schemeClr val="tx1"/>
                </a:solidFill>
              </a:rPr>
              <a:t>ariables Should be Global.</a:t>
            </a:r>
            <a:endParaRPr lang="en-US" dirty="0">
              <a:solidFill>
                <a:schemeClr val="tx1"/>
              </a:solidFill>
            </a:endParaRPr>
          </a:p>
        </p:txBody>
      </p:sp>
      <p:cxnSp>
        <p:nvCxnSpPr>
          <p:cNvPr id="4" name="Straight Connector 3"/>
          <p:cNvCxnSpPr/>
          <p:nvPr/>
        </p:nvCxnSpPr>
        <p:spPr>
          <a:xfrm flipV="1">
            <a:off x="694842" y="3339099"/>
            <a:ext cx="6984500" cy="16185"/>
          </a:xfrm>
          <a:prstGeom prst="line">
            <a:avLst/>
          </a:prstGeom>
          <a:ln w="762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578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714028" y="4922778"/>
            <a:ext cx="2259014" cy="2259014"/>
          </a:xfrm>
          <a:prstGeom prst="rect">
            <a:avLst/>
          </a:prstGeom>
        </p:spPr>
      </p:pic>
      <p:sp>
        <p:nvSpPr>
          <p:cNvPr id="4" name="Title 3"/>
          <p:cNvSpPr>
            <a:spLocks noGrp="1"/>
          </p:cNvSpPr>
          <p:nvPr>
            <p:ph type="title"/>
          </p:nvPr>
        </p:nvSpPr>
        <p:spPr/>
        <p:txBody>
          <a:bodyPr/>
          <a:lstStyle/>
          <a:p>
            <a:r>
              <a:rPr lang="en-US" dirty="0" smtClean="0"/>
              <a:t>Battle Proven</a:t>
            </a:r>
            <a:endParaRPr lang="en-US" dirty="0"/>
          </a:p>
        </p:txBody>
      </p:sp>
      <p:pic>
        <p:nvPicPr>
          <p:cNvPr id="3074" name="Picture 2" descr="https://www.facebookbrand.com/img/fb-ar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400" y="1626217"/>
            <a:ext cx="1197186" cy="1197186"/>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cordcuttersnews.com/wp-content/uploads/2014/09/netflix-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92181" y="1706570"/>
            <a:ext cx="1802910" cy="1014137"/>
          </a:xfrm>
          <a:prstGeom prst="rect">
            <a:avLst/>
          </a:prstGeom>
          <a:noFill/>
          <a:extLst>
            <a:ext uri="{909E8E84-426E-40dd-AFC4-6F175D3DCCD1}">
              <a14:hiddenFill xmlns:a14="http://schemas.microsoft.com/office/drawing/2010/main" xmlns="">
                <a:solidFill>
                  <a:srgbClr val="FFFFFF"/>
                </a:solidFill>
              </a14:hiddenFill>
            </a:ext>
          </a:extLst>
        </p:spPr>
      </p:pic>
      <p:pic>
        <p:nvPicPr>
          <p:cNvPr id="3078" name="Picture 6" descr="https://support.ankama.com/hc/fr/article_attachments/200892097/Paypal.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8311" y="4657957"/>
            <a:ext cx="1834479" cy="634185"/>
          </a:xfrm>
          <a:prstGeom prst="rect">
            <a:avLst/>
          </a:prstGeom>
          <a:noFill/>
          <a:extLst>
            <a:ext uri="{909E8E84-426E-40dd-AFC4-6F175D3DCCD1}">
              <a14:hiddenFill xmlns:a14="http://schemas.microsoft.com/office/drawing/2010/main" xmlns="">
                <a:solidFill>
                  <a:srgbClr val="FFFFFF"/>
                </a:solidFill>
              </a14:hiddenFill>
            </a:ext>
          </a:extLst>
        </p:spPr>
      </p:pic>
      <p:pic>
        <p:nvPicPr>
          <p:cNvPr id="3082" name="Picture 10" descr="https://pbs.twimg.com/profile_images/662708106/bb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1592" y="5391390"/>
            <a:ext cx="1592221" cy="1592221"/>
          </a:xfrm>
          <a:prstGeom prst="rect">
            <a:avLst/>
          </a:prstGeom>
          <a:noFill/>
          <a:extLst>
            <a:ext uri="{909E8E84-426E-40dd-AFC4-6F175D3DCCD1}">
              <a14:hiddenFill xmlns:a14="http://schemas.microsoft.com/office/drawing/2010/main" xmlns="">
                <a:solidFill>
                  <a:srgbClr val="FFFFFF"/>
                </a:solidFill>
              </a14:hiddenFill>
            </a:ext>
          </a:extLst>
        </p:spPr>
      </p:pic>
      <p:pic>
        <p:nvPicPr>
          <p:cNvPr id="3084" name="Picture 12" descr="http://upload.wikimedia.org/wikipedia/commons/thumb/6/69/Airbnb_Logo_B%C3%A9lo.svg/2000px-Airbnb_Logo_B%C3%A9l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64269" y="4635273"/>
            <a:ext cx="2078573" cy="649554"/>
          </a:xfrm>
          <a:prstGeom prst="rect">
            <a:avLst/>
          </a:prstGeom>
          <a:noFill/>
          <a:extLst>
            <a:ext uri="{909E8E84-426E-40dd-AFC4-6F175D3DCCD1}">
              <a14:hiddenFill xmlns:a14="http://schemas.microsoft.com/office/drawing/2010/main" xmlns="">
                <a:solidFill>
                  <a:srgbClr val="FFFFFF"/>
                </a:solidFill>
              </a14:hiddenFill>
            </a:ext>
          </a:extLst>
        </p:spPr>
      </p:pic>
      <p:pic>
        <p:nvPicPr>
          <p:cNvPr id="3086" name="Picture 14" descr="https://pbs.twimg.com/profile_images/1550954462/instagramIcon_400x4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15216" y="1622830"/>
            <a:ext cx="1187190" cy="1187190"/>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descr="http://www.justshea.org/uploads/8/9/9/5/8995741/1134541_ori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6900" y="4537134"/>
            <a:ext cx="2679863" cy="845832"/>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2" descr="http://opinionexchange.lohudblogs.com/files/2013/01/flipboar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73464" y="1556432"/>
            <a:ext cx="1051586" cy="1323009"/>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www.toptal.com/uploads/blog/category/logo/291/reac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5162" y="2854191"/>
            <a:ext cx="1577383" cy="1577383"/>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13"/>
          <a:stretch>
            <a:fillRect/>
          </a:stretch>
        </p:blipFill>
        <p:spPr>
          <a:xfrm>
            <a:off x="8708352" y="3110593"/>
            <a:ext cx="1340027" cy="1340027"/>
          </a:xfrm>
          <a:prstGeom prst="rect">
            <a:avLst/>
          </a:prstGeom>
        </p:spPr>
      </p:pic>
      <p:pic>
        <p:nvPicPr>
          <p:cNvPr id="6" name="Picture 5"/>
          <p:cNvPicPr>
            <a:picLocks noChangeAspect="1"/>
          </p:cNvPicPr>
          <p:nvPr/>
        </p:nvPicPr>
        <p:blipFill>
          <a:blip r:embed="rId14"/>
          <a:stretch>
            <a:fillRect/>
          </a:stretch>
        </p:blipFill>
        <p:spPr>
          <a:xfrm>
            <a:off x="4089033" y="3240018"/>
            <a:ext cx="1088825" cy="1088825"/>
          </a:xfrm>
          <a:prstGeom prst="rect">
            <a:avLst/>
          </a:prstGeom>
        </p:spPr>
      </p:pic>
      <p:pic>
        <p:nvPicPr>
          <p:cNvPr id="7" name="Picture 6"/>
          <p:cNvPicPr>
            <a:picLocks noChangeAspect="1"/>
          </p:cNvPicPr>
          <p:nvPr/>
        </p:nvPicPr>
        <p:blipFill>
          <a:blip r:embed="rId15"/>
          <a:stretch>
            <a:fillRect/>
          </a:stretch>
        </p:blipFill>
        <p:spPr>
          <a:xfrm>
            <a:off x="5708963" y="3482818"/>
            <a:ext cx="2427492" cy="605521"/>
          </a:xfrm>
          <a:prstGeom prst="rect">
            <a:avLst/>
          </a:prstGeom>
        </p:spPr>
      </p:pic>
      <p:pic>
        <p:nvPicPr>
          <p:cNvPr id="12" name="Picture 11"/>
          <p:cNvPicPr>
            <a:picLocks noChangeAspect="1"/>
          </p:cNvPicPr>
          <p:nvPr/>
        </p:nvPicPr>
        <p:blipFill>
          <a:blip r:embed="rId16"/>
          <a:stretch>
            <a:fillRect/>
          </a:stretch>
        </p:blipFill>
        <p:spPr>
          <a:xfrm>
            <a:off x="8416712" y="5690953"/>
            <a:ext cx="2423982" cy="773974"/>
          </a:xfrm>
          <a:prstGeom prst="rect">
            <a:avLst/>
          </a:prstGeom>
        </p:spPr>
      </p:pic>
    </p:spTree>
    <p:extLst>
      <p:ext uri="{BB962C8B-B14F-4D97-AF65-F5344CB8AC3E}">
        <p14:creationId xmlns:p14="http://schemas.microsoft.com/office/powerpoint/2010/main" val="22699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dirty="0" smtClean="0"/>
              <a:t>Plan to code along with me?</a:t>
            </a:r>
          </a:p>
          <a:p>
            <a:r>
              <a:rPr lang="en-US" dirty="0" smtClean="0"/>
              <a:t>Focus: Code or concepts?</a:t>
            </a:r>
          </a:p>
          <a:p>
            <a:r>
              <a:rPr lang="en-US" dirty="0" smtClean="0"/>
              <a:t>Atom or </a:t>
            </a:r>
            <a:r>
              <a:rPr lang="en-US" dirty="0" err="1" smtClean="0"/>
              <a:t>Webstorm</a:t>
            </a:r>
            <a:r>
              <a:rPr lang="en-US" dirty="0" smtClean="0"/>
              <a:t>?</a:t>
            </a:r>
          </a:p>
          <a:p>
            <a:r>
              <a:rPr lang="en-US" dirty="0" smtClean="0"/>
              <a:t>Light or dark theme?</a:t>
            </a:r>
          </a:p>
          <a:p>
            <a:r>
              <a:rPr lang="en-US" dirty="0" smtClean="0"/>
              <a:t>Breaks?</a:t>
            </a:r>
            <a:endParaRPr lang="en-US" dirty="0"/>
          </a:p>
        </p:txBody>
      </p:sp>
      <p:pic>
        <p:nvPicPr>
          <p:cNvPr id="5" name="Content Placeholder 4"/>
          <p:cNvPicPr>
            <a:picLocks noGrp="1" noChangeAspect="1"/>
          </p:cNvPicPr>
          <p:nvPr>
            <p:ph sz="quarter" idx="11"/>
          </p:nvPr>
        </p:nvPicPr>
        <p:blipFill>
          <a:blip r:embed="rId3"/>
          <a:stretch>
            <a:fillRect/>
          </a:stretch>
        </p:blipFill>
        <p:spPr>
          <a:xfrm>
            <a:off x="1317625" y="2873723"/>
            <a:ext cx="2325688" cy="2005905"/>
          </a:xfrm>
          <a:prstGeom prst="rect">
            <a:avLst/>
          </a:prstGeom>
        </p:spPr>
      </p:pic>
      <p:sp>
        <p:nvSpPr>
          <p:cNvPr id="4" name="Title 3"/>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103107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12307" y="1379239"/>
            <a:ext cx="10984445" cy="4930121"/>
          </a:xfrm>
        </p:spPr>
        <p:txBody>
          <a:bodyPr>
            <a:normAutofit/>
          </a:bodyPr>
          <a:lstStyle/>
          <a:p>
            <a:pPr marL="0" indent="0">
              <a:buNone/>
            </a:pPr>
            <a:r>
              <a:rPr lang="en-US" dirty="0" smtClean="0"/>
              <a:t>9:00 - 9:15 		Intro and Environment Setup</a:t>
            </a:r>
          </a:p>
          <a:p>
            <a:pPr marL="0" indent="0">
              <a:buNone/>
            </a:pPr>
            <a:r>
              <a:rPr lang="en-US" dirty="0" smtClean="0"/>
              <a:t>9:15 - 9:45		JSX and Virtual DOM</a:t>
            </a:r>
          </a:p>
          <a:p>
            <a:pPr marL="0" indent="0">
              <a:buNone/>
            </a:pPr>
            <a:r>
              <a:rPr lang="en-US" dirty="0" smtClean="0"/>
              <a:t>9:45 - 10:30		Code: Creating Components</a:t>
            </a:r>
          </a:p>
          <a:p>
            <a:pPr marL="0" indent="0">
              <a:buNone/>
            </a:pPr>
            <a:r>
              <a:rPr lang="en-US" dirty="0" smtClean="0"/>
              <a:t>10:30 – 11:00	Break</a:t>
            </a:r>
          </a:p>
          <a:p>
            <a:pPr marL="0" indent="0">
              <a:buNone/>
            </a:pPr>
            <a:r>
              <a:rPr lang="en-US" dirty="0" smtClean="0"/>
              <a:t>10:30 – 10:45	React Lifecycle and Composition</a:t>
            </a:r>
          </a:p>
          <a:p>
            <a:pPr marL="0" indent="0">
              <a:buNone/>
            </a:pPr>
            <a:r>
              <a:rPr lang="en-US" dirty="0" smtClean="0"/>
              <a:t>10:45 – 11:15	Code: React Lifecycle and Composition</a:t>
            </a:r>
          </a:p>
          <a:p>
            <a:pPr marL="0" indent="0">
              <a:buNone/>
            </a:pPr>
            <a:r>
              <a:rPr lang="en-US" dirty="0" smtClean="0"/>
              <a:t>11:15 - 11:40		Flux Intro</a:t>
            </a:r>
          </a:p>
          <a:p>
            <a:pPr marL="0" indent="0">
              <a:buNone/>
            </a:pPr>
            <a:r>
              <a:rPr lang="en-US" dirty="0" smtClean="0"/>
              <a:t>11:40 - 12:15		Code: Flux </a:t>
            </a:r>
          </a:p>
          <a:p>
            <a:pPr marL="0" indent="0">
              <a:buNone/>
            </a:pPr>
            <a:r>
              <a:rPr lang="en-US" dirty="0" smtClean="0"/>
              <a:t>12:15 - 12:30		Wrap up</a:t>
            </a:r>
          </a:p>
          <a:p>
            <a:pPr marL="0" indent="0">
              <a:buNone/>
            </a:pPr>
            <a:endParaRPr lang="en-US" dirty="0" smtClean="0"/>
          </a:p>
          <a:p>
            <a:pPr marL="0" indent="0">
              <a:buNone/>
            </a:pPr>
            <a:endParaRPr lang="en-US" dirty="0" smtClean="0"/>
          </a:p>
          <a:p>
            <a:pPr marL="0" indent="0">
              <a:buNone/>
            </a:pPr>
            <a:endParaRPr lang="en-US" dirty="0" smtClean="0"/>
          </a:p>
          <a:p>
            <a:endParaRPr lang="en-US" dirty="0"/>
          </a:p>
        </p:txBody>
      </p:sp>
      <p:sp>
        <p:nvSpPr>
          <p:cNvPr id="2" name="Title 1"/>
          <p:cNvSpPr>
            <a:spLocks noGrp="1"/>
          </p:cNvSpPr>
          <p:nvPr>
            <p:ph type="title"/>
          </p:nvPr>
        </p:nvSpPr>
        <p:spPr>
          <a:xfrm>
            <a:off x="612307" y="0"/>
            <a:ext cx="10979183" cy="1570983"/>
          </a:xfrm>
        </p:spPr>
        <p:txBody>
          <a:bodyPr/>
          <a:lstStyle/>
          <a:p>
            <a:r>
              <a:rPr lang="en-US" dirty="0" smtClean="0"/>
              <a:t>Here’s the Plan</a:t>
            </a:r>
            <a:endParaRPr lang="en-US" dirty="0"/>
          </a:p>
        </p:txBody>
      </p:sp>
    </p:spTree>
    <p:extLst>
      <p:ext uri="{BB962C8B-B14F-4D97-AF65-F5344CB8AC3E}">
        <p14:creationId xmlns:p14="http://schemas.microsoft.com/office/powerpoint/2010/main" val="166145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a:p>
        </p:txBody>
      </p:sp>
      <p:sp>
        <p:nvSpPr>
          <p:cNvPr id="3" name="Title 2"/>
          <p:cNvSpPr>
            <a:spLocks noGrp="1"/>
          </p:cNvSpPr>
          <p:nvPr>
            <p:ph type="title"/>
          </p:nvPr>
        </p:nvSpPr>
        <p:spPr/>
        <p:txBody>
          <a:bodyPr/>
          <a:lstStyle/>
          <a:p>
            <a:r>
              <a:rPr lang="en-US" dirty="0" smtClean="0"/>
              <a:t>Environment Setup</a:t>
            </a:r>
            <a:endParaRPr lang="en-US" dirty="0"/>
          </a:p>
        </p:txBody>
      </p:sp>
    </p:spTree>
    <p:extLst>
      <p:ext uri="{BB962C8B-B14F-4D97-AF65-F5344CB8AC3E}">
        <p14:creationId xmlns:p14="http://schemas.microsoft.com/office/powerpoint/2010/main" val="26543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Everyone done this?</a:t>
            </a:r>
            <a:endParaRPr lang="en-US" dirty="0"/>
          </a:p>
        </p:txBody>
      </p:sp>
      <p:sp>
        <p:nvSpPr>
          <p:cNvPr id="3" name="Text Placeholder 2"/>
          <p:cNvSpPr>
            <a:spLocks noGrp="1"/>
          </p:cNvSpPr>
          <p:nvPr>
            <p:ph type="body" sz="quarter" idx="10"/>
          </p:nvPr>
        </p:nvSpPr>
        <p:spPr/>
        <p:txBody>
          <a:bodyPr/>
          <a:lstStyle/>
          <a:p>
            <a:r>
              <a:rPr lang="en-US" dirty="0" smtClean="0">
                <a:hlinkClick r:id="rId2"/>
              </a:rPr>
              <a:t>github.com/coryhouse/fluent2016</a:t>
            </a:r>
            <a:endParaRPr lang="en-US" dirty="0"/>
          </a:p>
        </p:txBody>
      </p:sp>
    </p:spTree>
    <p:extLst>
      <p:ext uri="{BB962C8B-B14F-4D97-AF65-F5344CB8AC3E}">
        <p14:creationId xmlns:p14="http://schemas.microsoft.com/office/powerpoint/2010/main" val="1683962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You don’t </a:t>
            </a:r>
            <a:r>
              <a:rPr lang="en-US" i="1" dirty="0" smtClean="0">
                <a:solidFill>
                  <a:schemeClr val="accent1"/>
                </a:solidFill>
              </a:rPr>
              <a:t>need</a:t>
            </a:r>
            <a:r>
              <a:rPr lang="en-US" dirty="0" smtClean="0">
                <a:solidFill>
                  <a:schemeClr val="accent1"/>
                </a:solidFill>
              </a:rPr>
              <a:t> </a:t>
            </a:r>
            <a:r>
              <a:rPr lang="en-US" dirty="0" smtClean="0"/>
              <a:t>all this tech to work with React and Flux.</a:t>
            </a:r>
            <a:endParaRPr lang="en-US" dirty="0"/>
          </a:p>
        </p:txBody>
      </p:sp>
      <p:sp>
        <p:nvSpPr>
          <p:cNvPr id="4" name="Title 3"/>
          <p:cNvSpPr>
            <a:spLocks noGrp="1"/>
          </p:cNvSpPr>
          <p:nvPr>
            <p:ph type="title"/>
          </p:nvPr>
        </p:nvSpPr>
        <p:spPr/>
        <p:txBody>
          <a:bodyPr/>
          <a:lstStyle/>
          <a:p>
            <a:r>
              <a:rPr lang="en-US" dirty="0" smtClean="0"/>
              <a:t>Don’t Let This Scare You…</a:t>
            </a:r>
            <a:endParaRPr lang="en-US" dirty="0"/>
          </a:p>
        </p:txBody>
      </p:sp>
    </p:spTree>
    <p:extLst>
      <p:ext uri="{BB962C8B-B14F-4D97-AF65-F5344CB8AC3E}">
        <p14:creationId xmlns:p14="http://schemas.microsoft.com/office/powerpoint/2010/main" val="35928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0" indent="0">
              <a:buNone/>
            </a:pPr>
            <a:r>
              <a:rPr lang="en-US" b="1" dirty="0" smtClean="0"/>
              <a:t>Just type “</a:t>
            </a:r>
            <a:r>
              <a:rPr lang="en-US" b="1" dirty="0" err="1" smtClean="0"/>
              <a:t>npm</a:t>
            </a:r>
            <a:r>
              <a:rPr lang="en-US" b="1" dirty="0" smtClean="0"/>
              <a:t> start”, get all this…</a:t>
            </a:r>
            <a:endParaRPr lang="en-US" b="1" dirty="0"/>
          </a:p>
          <a:p>
            <a:r>
              <a:rPr lang="en-US" dirty="0" smtClean="0"/>
              <a:t>Compile React JSX</a:t>
            </a:r>
          </a:p>
          <a:p>
            <a:r>
              <a:rPr lang="en-US" dirty="0" smtClean="0"/>
              <a:t>Lint </a:t>
            </a:r>
            <a:r>
              <a:rPr lang="en-US" dirty="0"/>
              <a:t>JSX and JS via </a:t>
            </a:r>
            <a:r>
              <a:rPr lang="en-US" dirty="0" err="1" smtClean="0"/>
              <a:t>ESLint</a:t>
            </a:r>
            <a:endParaRPr lang="en-US" dirty="0"/>
          </a:p>
          <a:p>
            <a:r>
              <a:rPr lang="en-US" dirty="0" smtClean="0"/>
              <a:t>Bundle </a:t>
            </a:r>
            <a:r>
              <a:rPr lang="en-US" dirty="0"/>
              <a:t>JS and CSS </a:t>
            </a:r>
            <a:r>
              <a:rPr lang="en-US" dirty="0" smtClean="0"/>
              <a:t>files</a:t>
            </a:r>
            <a:endParaRPr lang="en-US" dirty="0"/>
          </a:p>
          <a:p>
            <a:r>
              <a:rPr lang="en-US" dirty="0" smtClean="0"/>
              <a:t>Migrate </a:t>
            </a:r>
            <a:r>
              <a:rPr lang="en-US" dirty="0"/>
              <a:t>the built app to the </a:t>
            </a:r>
            <a:r>
              <a:rPr lang="en-US" dirty="0" err="1"/>
              <a:t>dist</a:t>
            </a:r>
            <a:r>
              <a:rPr lang="en-US" dirty="0"/>
              <a:t> </a:t>
            </a:r>
            <a:r>
              <a:rPr lang="en-US" dirty="0" smtClean="0"/>
              <a:t>folder</a:t>
            </a:r>
            <a:endParaRPr lang="en-US" dirty="0"/>
          </a:p>
          <a:p>
            <a:r>
              <a:rPr lang="en-US" dirty="0" smtClean="0"/>
              <a:t>Run </a:t>
            </a:r>
            <a:r>
              <a:rPr lang="en-US" dirty="0"/>
              <a:t>a dev </a:t>
            </a:r>
            <a:r>
              <a:rPr lang="en-US" dirty="0" smtClean="0"/>
              <a:t>webserver</a:t>
            </a:r>
            <a:endParaRPr lang="en-US" dirty="0"/>
          </a:p>
          <a:p>
            <a:r>
              <a:rPr lang="en-US" dirty="0" smtClean="0"/>
              <a:t>Open </a:t>
            </a:r>
            <a:r>
              <a:rPr lang="en-US" dirty="0"/>
              <a:t>the browser at your dev </a:t>
            </a:r>
            <a:r>
              <a:rPr lang="en-US" dirty="0" smtClean="0"/>
              <a:t>URL</a:t>
            </a:r>
          </a:p>
          <a:p>
            <a:r>
              <a:rPr lang="en-US" dirty="0" smtClean="0"/>
              <a:t>Reload the </a:t>
            </a:r>
            <a:r>
              <a:rPr lang="en-US" dirty="0"/>
              <a:t>browser upon </a:t>
            </a:r>
            <a:r>
              <a:rPr lang="en-US" dirty="0" smtClean="0"/>
              <a:t>save</a:t>
            </a:r>
            <a:endParaRPr lang="en-US" dirty="0"/>
          </a:p>
          <a:p>
            <a:endParaRPr lang="en-US" dirty="0"/>
          </a:p>
        </p:txBody>
      </p:sp>
      <p:sp>
        <p:nvSpPr>
          <p:cNvPr id="3" name="Title 2"/>
          <p:cNvSpPr>
            <a:spLocks noGrp="1"/>
          </p:cNvSpPr>
          <p:nvPr>
            <p:ph type="title"/>
          </p:nvPr>
        </p:nvSpPr>
        <p:spPr/>
        <p:txBody>
          <a:bodyPr/>
          <a:lstStyle/>
          <a:p>
            <a:r>
              <a:rPr lang="en-US" dirty="0" smtClean="0"/>
              <a:t>Our Goal</a:t>
            </a:r>
            <a:endParaRPr lang="en-US" dirty="0"/>
          </a:p>
        </p:txBody>
      </p:sp>
    </p:spTree>
    <p:extLst>
      <p:ext uri="{BB962C8B-B14F-4D97-AF65-F5344CB8AC3E}">
        <p14:creationId xmlns:p14="http://schemas.microsoft.com/office/powerpoint/2010/main" val="17590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39"/>
          </p:nvPr>
        </p:nvSpPr>
        <p:spPr>
          <a:solidFill>
            <a:schemeClr val="bg1"/>
          </a:solidFill>
        </p:spPr>
        <p:txBody>
          <a:bodyPr/>
          <a:lstStyle/>
          <a:p>
            <a:endParaRPr lang="en-US" dirty="0"/>
          </a:p>
        </p:txBody>
      </p:sp>
      <p:sp>
        <p:nvSpPr>
          <p:cNvPr id="8" name="Text Placeholder 7"/>
          <p:cNvSpPr>
            <a:spLocks noGrp="1"/>
          </p:cNvSpPr>
          <p:nvPr>
            <p:ph type="body" sz="quarter" idx="40"/>
          </p:nvPr>
        </p:nvSpPr>
        <p:spPr>
          <a:solidFill>
            <a:schemeClr val="bg1"/>
          </a:solidFill>
        </p:spPr>
        <p:txBody>
          <a:bodyPr/>
          <a:lstStyle/>
          <a:p>
            <a:endParaRPr lang="en-US"/>
          </a:p>
        </p:txBody>
      </p:sp>
      <p:sp>
        <p:nvSpPr>
          <p:cNvPr id="9" name="Text Placeholder 8"/>
          <p:cNvSpPr>
            <a:spLocks noGrp="1"/>
          </p:cNvSpPr>
          <p:nvPr>
            <p:ph type="body" sz="quarter" idx="41"/>
          </p:nvPr>
        </p:nvSpPr>
        <p:spPr>
          <a:solidFill>
            <a:schemeClr val="bg1"/>
          </a:solidFill>
        </p:spPr>
        <p:txBody>
          <a:bodyPr/>
          <a:lstStyle/>
          <a:p>
            <a:endParaRPr lang="en-US" dirty="0"/>
          </a:p>
        </p:txBody>
      </p:sp>
      <p:sp>
        <p:nvSpPr>
          <p:cNvPr id="6" name="Text Placeholder 5"/>
          <p:cNvSpPr>
            <a:spLocks noGrp="1"/>
          </p:cNvSpPr>
          <p:nvPr>
            <p:ph type="body" sz="quarter" idx="38"/>
          </p:nvPr>
        </p:nvSpPr>
        <p:spPr>
          <a:solidFill>
            <a:schemeClr val="bg1"/>
          </a:solidFill>
        </p:spPr>
        <p:txBody>
          <a:bodyPr/>
          <a:lstStyle/>
          <a:p>
            <a:endParaRPr lang="en-US" dirty="0"/>
          </a:p>
        </p:txBody>
      </p:sp>
      <p:sp>
        <p:nvSpPr>
          <p:cNvPr id="10" name="Text Placeholder 9"/>
          <p:cNvSpPr>
            <a:spLocks noGrp="1"/>
          </p:cNvSpPr>
          <p:nvPr>
            <p:ph type="body" sz="quarter" idx="42"/>
          </p:nvPr>
        </p:nvSpPr>
        <p:spPr>
          <a:solidFill>
            <a:schemeClr val="bg1"/>
          </a:solidFill>
        </p:spPr>
        <p:txBody>
          <a:bodyPr/>
          <a:lstStyle/>
          <a:p>
            <a:endParaRPr lang="en-US" dirty="0"/>
          </a:p>
        </p:txBody>
      </p:sp>
      <p:sp>
        <p:nvSpPr>
          <p:cNvPr id="4" name="Title 3"/>
          <p:cNvSpPr>
            <a:spLocks noGrp="1"/>
          </p:cNvSpPr>
          <p:nvPr>
            <p:ph type="title"/>
          </p:nvPr>
        </p:nvSpPr>
        <p:spPr/>
        <p:txBody>
          <a:bodyPr/>
          <a:lstStyle/>
          <a:p>
            <a:r>
              <a:rPr lang="en-US" dirty="0" smtClean="0"/>
              <a:t>Core Technologies</a:t>
            </a:r>
            <a:endParaRPr lang="en-US" dirty="0"/>
          </a:p>
        </p:txBody>
      </p:sp>
      <p:pic>
        <p:nvPicPr>
          <p:cNvPr id="11" name="Content Placeholder 10" descr="http://www.clearlyinnovative.com/wp-content/uploads/2013/08/node_logo-01.png"/>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963185" y="2178890"/>
            <a:ext cx="2787703" cy="111508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descr="https://camo.githubusercontent.com/e19e230a9371a44a2eeb484b83ff4fcf8c824cf7/687474703a2f2f737562737461636b2e6e65742f696d616765732f62726f777365726966795f6c6f676f2e706e67"/>
          <p:cNvPicPr>
            <a:picLocks noGrp="1" noChangeAspect="1" noChangeArrowheads="1"/>
          </p:cNvPicPr>
          <p:nvPr>
            <p:ph sz="quarter" idx="11"/>
          </p:nvPr>
        </p:nvPicPr>
        <p:blipFill>
          <a:blip r:embed="rId4">
            <a:extLst>
              <a:ext uri="{28A0092B-C50C-407E-A947-70E740481C1C}">
                <a14:useLocalDpi xmlns:a14="http://schemas.microsoft.com/office/drawing/2010/main" val="0"/>
              </a:ext>
            </a:extLst>
          </a:blip>
          <a:stretch>
            <a:fillRect/>
          </a:stretch>
        </p:blipFill>
        <p:spPr bwMode="auto">
          <a:xfrm>
            <a:off x="4921633" y="2228185"/>
            <a:ext cx="2484143" cy="110517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4" descr="http://tattoocoder.azurewebsites.net/content/images/2014/12/gul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81015" y="4306336"/>
            <a:ext cx="580357" cy="130834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AutoShape 2" descr="npm logo"/>
          <p:cNvSpPr>
            <a:spLocks noGrp="1" noChangeAspect="1" noChangeArrowheads="1"/>
          </p:cNvSpPr>
          <p:nvPr>
            <p:ph type="body" sz="quarter" idx="37"/>
          </p:nvPr>
        </p:nvSpPr>
        <p:spPr bwMode="auto">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AutoShape 4" descr="npm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217912" y="3267978"/>
            <a:ext cx="2278252" cy="369332"/>
          </a:xfrm>
          <a:prstGeom prst="rect">
            <a:avLst/>
          </a:prstGeom>
        </p:spPr>
        <p:txBody>
          <a:bodyPr wrap="none">
            <a:spAutoFit/>
          </a:bodyPr>
          <a:lstStyle/>
          <a:p>
            <a:r>
              <a:rPr lang="en-US" dirty="0"/>
              <a:t>Server-side JavaScript</a:t>
            </a:r>
          </a:p>
        </p:txBody>
      </p:sp>
      <p:sp>
        <p:nvSpPr>
          <p:cNvPr id="5" name="Rectangle 4"/>
          <p:cNvSpPr/>
          <p:nvPr/>
        </p:nvSpPr>
        <p:spPr>
          <a:xfrm>
            <a:off x="8911509" y="3255584"/>
            <a:ext cx="1493468" cy="369332"/>
          </a:xfrm>
          <a:prstGeom prst="rect">
            <a:avLst/>
          </a:prstGeom>
        </p:spPr>
        <p:txBody>
          <a:bodyPr wrap="none">
            <a:spAutoFit/>
          </a:bodyPr>
          <a:lstStyle/>
          <a:p>
            <a:r>
              <a:rPr lang="en-US" dirty="0" smtClean="0"/>
              <a:t>Components</a:t>
            </a:r>
            <a:endParaRPr lang="en-US" dirty="0"/>
          </a:p>
        </p:txBody>
      </p:sp>
      <p:sp>
        <p:nvSpPr>
          <p:cNvPr id="14" name="Rectangle 13"/>
          <p:cNvSpPr/>
          <p:nvPr/>
        </p:nvSpPr>
        <p:spPr>
          <a:xfrm>
            <a:off x="4773422" y="5706452"/>
            <a:ext cx="2655277" cy="369332"/>
          </a:xfrm>
          <a:prstGeom prst="rect">
            <a:avLst/>
          </a:prstGeom>
        </p:spPr>
        <p:txBody>
          <a:bodyPr wrap="square">
            <a:spAutoFit/>
          </a:bodyPr>
          <a:lstStyle/>
          <a:p>
            <a:pPr algn="ctr"/>
            <a:r>
              <a:rPr lang="en-US" dirty="0"/>
              <a:t>Unidirectional </a:t>
            </a:r>
            <a:r>
              <a:rPr lang="en-US" dirty="0" smtClean="0"/>
              <a:t>data </a:t>
            </a:r>
            <a:r>
              <a:rPr lang="en-US" dirty="0"/>
              <a:t>flows</a:t>
            </a:r>
          </a:p>
        </p:txBody>
      </p:sp>
      <p:pic>
        <p:nvPicPr>
          <p:cNvPr id="17" name="Picture 16"/>
          <p:cNvPicPr>
            <a:picLocks noChangeAspect="1"/>
          </p:cNvPicPr>
          <p:nvPr/>
        </p:nvPicPr>
        <p:blipFill>
          <a:blip r:embed="rId6"/>
          <a:stretch>
            <a:fillRect/>
          </a:stretch>
        </p:blipFill>
        <p:spPr>
          <a:xfrm>
            <a:off x="8606103" y="2335026"/>
            <a:ext cx="2152950" cy="828791"/>
          </a:xfrm>
          <a:prstGeom prst="rect">
            <a:avLst/>
          </a:prstGeom>
        </p:spPr>
      </p:pic>
      <p:pic>
        <p:nvPicPr>
          <p:cNvPr id="18" name="Picture 17"/>
          <p:cNvPicPr>
            <a:picLocks noChangeAspect="1"/>
          </p:cNvPicPr>
          <p:nvPr/>
        </p:nvPicPr>
        <p:blipFill>
          <a:blip r:embed="rId7"/>
          <a:stretch>
            <a:fillRect/>
          </a:stretch>
        </p:blipFill>
        <p:spPr>
          <a:xfrm>
            <a:off x="5062910" y="4844349"/>
            <a:ext cx="2057687" cy="609685"/>
          </a:xfrm>
          <a:prstGeom prst="rect">
            <a:avLst/>
          </a:prstGeom>
        </p:spPr>
      </p:pic>
      <p:sp>
        <p:nvSpPr>
          <p:cNvPr id="19" name="Rectangle 18"/>
          <p:cNvSpPr/>
          <p:nvPr/>
        </p:nvSpPr>
        <p:spPr>
          <a:xfrm>
            <a:off x="9123580" y="5672542"/>
            <a:ext cx="1295226" cy="369332"/>
          </a:xfrm>
          <a:prstGeom prst="rect">
            <a:avLst/>
          </a:prstGeom>
        </p:spPr>
        <p:txBody>
          <a:bodyPr wrap="none">
            <a:spAutoFit/>
          </a:bodyPr>
          <a:lstStyle/>
          <a:p>
            <a:r>
              <a:rPr lang="en-US" dirty="0"/>
              <a:t>Task </a:t>
            </a:r>
            <a:r>
              <a:rPr lang="en-US" dirty="0" smtClean="0"/>
              <a:t>runner</a:t>
            </a:r>
            <a:endParaRPr lang="en-US" dirty="0"/>
          </a:p>
        </p:txBody>
      </p:sp>
      <p:sp>
        <p:nvSpPr>
          <p:cNvPr id="20" name="Rectangle 19"/>
          <p:cNvSpPr/>
          <p:nvPr/>
        </p:nvSpPr>
        <p:spPr>
          <a:xfrm>
            <a:off x="4615620" y="3268749"/>
            <a:ext cx="3096169" cy="369332"/>
          </a:xfrm>
          <a:prstGeom prst="rect">
            <a:avLst/>
          </a:prstGeom>
        </p:spPr>
        <p:txBody>
          <a:bodyPr wrap="none">
            <a:spAutoFit/>
          </a:bodyPr>
          <a:lstStyle/>
          <a:p>
            <a:r>
              <a:rPr lang="en-US" dirty="0"/>
              <a:t>Node packages in the browser</a:t>
            </a:r>
          </a:p>
        </p:txBody>
      </p:sp>
      <p:pic>
        <p:nvPicPr>
          <p:cNvPr id="22" name="Picture 2" descr="http://rackt.github.io/react-router/img/vertica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57456" y="4484354"/>
            <a:ext cx="2325688" cy="988575"/>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Rectangle 22"/>
          <p:cNvSpPr/>
          <p:nvPr/>
        </p:nvSpPr>
        <p:spPr>
          <a:xfrm>
            <a:off x="967669" y="5711209"/>
            <a:ext cx="2655277" cy="369332"/>
          </a:xfrm>
          <a:prstGeom prst="rect">
            <a:avLst/>
          </a:prstGeom>
        </p:spPr>
        <p:txBody>
          <a:bodyPr wrap="square">
            <a:spAutoFit/>
          </a:bodyPr>
          <a:lstStyle/>
          <a:p>
            <a:pPr algn="ctr"/>
            <a:r>
              <a:rPr lang="en-US" dirty="0" smtClean="0"/>
              <a:t>Routing</a:t>
            </a:r>
            <a:endParaRPr lang="en-US" dirty="0"/>
          </a:p>
        </p:txBody>
      </p:sp>
    </p:spTree>
    <p:extLst>
      <p:ext uri="{BB962C8B-B14F-4D97-AF65-F5344CB8AC3E}">
        <p14:creationId xmlns:p14="http://schemas.microsoft.com/office/powerpoint/2010/main" val="36058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4" grpId="0"/>
      <p:bldP spid="19" grpId="0"/>
      <p:bldP spid="20"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Server-side JS</a:t>
            </a:r>
          </a:p>
          <a:p>
            <a:r>
              <a:rPr lang="en-US" dirty="0" smtClean="0"/>
              <a:t>Uses the V8 Engine</a:t>
            </a:r>
          </a:p>
          <a:p>
            <a:r>
              <a:rPr lang="en-US" dirty="0" smtClean="0"/>
              <a:t>Includes </a:t>
            </a:r>
            <a:r>
              <a:rPr lang="en-US" dirty="0" err="1" smtClean="0"/>
              <a:t>npm</a:t>
            </a:r>
            <a:r>
              <a:rPr lang="en-US" dirty="0" smtClean="0"/>
              <a:t> package manager</a:t>
            </a:r>
            <a:endParaRPr lang="en-US" dirty="0"/>
          </a:p>
        </p:txBody>
      </p:sp>
      <p:sp>
        <p:nvSpPr>
          <p:cNvPr id="5" name="Title 4"/>
          <p:cNvSpPr>
            <a:spLocks noGrp="1"/>
          </p:cNvSpPr>
          <p:nvPr>
            <p:ph type="title"/>
          </p:nvPr>
        </p:nvSpPr>
        <p:spPr/>
        <p:txBody>
          <a:bodyPr/>
          <a:lstStyle/>
          <a:p>
            <a:r>
              <a:rPr lang="en-US" dirty="0" smtClean="0"/>
              <a:t>Node</a:t>
            </a:r>
            <a:endParaRPr lang="en-US" dirty="0"/>
          </a:p>
        </p:txBody>
      </p:sp>
      <p:pic>
        <p:nvPicPr>
          <p:cNvPr id="8" name="Picture 10" descr="http://www.clearlyinnovative.com/wp-content/uploads/2013/08/node_logo-01.png"/>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1317625" y="3411538"/>
            <a:ext cx="2325688" cy="930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63747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normAutofit fontScale="92500" lnSpcReduction="10000"/>
          </a:bodyPr>
          <a:lstStyle/>
          <a:p>
            <a:r>
              <a:rPr lang="en-US" dirty="0" smtClean="0"/>
              <a:t>.NET</a:t>
            </a:r>
            <a:endParaRPr lang="en-US" dirty="0"/>
          </a:p>
          <a:p>
            <a:r>
              <a:rPr lang="en-US" dirty="0" smtClean="0"/>
              <a:t>Ruby</a:t>
            </a:r>
          </a:p>
          <a:p>
            <a:r>
              <a:rPr lang="en-US" dirty="0" smtClean="0"/>
              <a:t>Java</a:t>
            </a:r>
          </a:p>
          <a:p>
            <a:r>
              <a:rPr lang="en-US" dirty="0" smtClean="0"/>
              <a:t>Python</a:t>
            </a:r>
            <a:endParaRPr lang="en-US" dirty="0"/>
          </a:p>
          <a:p>
            <a:r>
              <a:rPr lang="en-US" dirty="0" smtClean="0"/>
              <a:t>PHP</a:t>
            </a:r>
          </a:p>
          <a:p>
            <a:r>
              <a:rPr lang="en-US" dirty="0" smtClean="0"/>
              <a:t>The Web</a:t>
            </a:r>
          </a:p>
          <a:p>
            <a:r>
              <a:rPr lang="en-US" dirty="0" smtClean="0"/>
              <a:t>Node</a:t>
            </a:r>
            <a:endParaRPr lang="en-US" dirty="0"/>
          </a:p>
        </p:txBody>
      </p:sp>
      <p:sp>
        <p:nvSpPr>
          <p:cNvPr id="5" name="Title 4"/>
          <p:cNvSpPr>
            <a:spLocks noGrp="1"/>
          </p:cNvSpPr>
          <p:nvPr>
            <p:ph type="title"/>
          </p:nvPr>
        </p:nvSpPr>
        <p:spPr/>
        <p:txBody>
          <a:bodyPr/>
          <a:lstStyle/>
          <a:p>
            <a:r>
              <a:rPr lang="en-US" dirty="0" err="1"/>
              <a:t>n</a:t>
            </a:r>
            <a:r>
              <a:rPr lang="en-US" dirty="0" err="1" smtClean="0"/>
              <a:t>pm</a:t>
            </a:r>
            <a:r>
              <a:rPr lang="en-US" dirty="0" smtClean="0"/>
              <a:t>: Node’s Package Manager</a:t>
            </a:r>
            <a:endParaRPr lang="en-US" dirty="0"/>
          </a:p>
        </p:txBody>
      </p:sp>
      <p:pic>
        <p:nvPicPr>
          <p:cNvPr id="8" name="Picture 10" descr="http://www.clearlyinnovative.com/wp-content/uploads/2013/08/node_logo-01.png"/>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1317625" y="3266121"/>
            <a:ext cx="2325688" cy="93027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6" descr="http://dontkry.com/images/np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0996" y="5499121"/>
            <a:ext cx="1131023" cy="4410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http://barisceviz.com/wp-content/uploads/2015/02/Nuget-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6096" y="1752806"/>
            <a:ext cx="1481292" cy="537709"/>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upload.wikimedia.org/wikipedia/commons/thumb/0/0b/Maven_logo.svg/512px-Maven_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5151" y="3022699"/>
            <a:ext cx="2121226" cy="484733"/>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www.merttasci.com/blog/wp-content/uploads/2015/02/pip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6096" y="3581301"/>
            <a:ext cx="809735" cy="453452"/>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s://encrypted-tbn0.gstatic.com/images?q=tbn:ANd9GcQfvrB_U2UkA7NHnd4vKw8UKnhlyNxl8TUrJI5iTrpo8Y1M9QMqlhNwfk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6096" y="4229377"/>
            <a:ext cx="460162" cy="460162"/>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Bower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19097" y="4863741"/>
            <a:ext cx="507460" cy="446010"/>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https://pbs.twimg.com/profile_images/535452674729078784/5jL6-BA5_400x400.jpe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10996" y="2405617"/>
            <a:ext cx="507460" cy="5074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963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36"/>
                                        </p:tgtEl>
                                        <p:attrNameLst>
                                          <p:attrName>style.visibility</p:attrName>
                                        </p:attrNameLst>
                                      </p:cBhvr>
                                      <p:to>
                                        <p:strVal val="visible"/>
                                      </p:to>
                                    </p:set>
                                    <p:animEffect transition="in" filter="fade">
                                      <p:cBhvr>
                                        <p:cTn id="18" dur="500"/>
                                        <p:tgtEl>
                                          <p:spTgt spid="10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fade">
                                      <p:cBhvr>
                                        <p:cTn id="31" dur="500"/>
                                        <p:tgtEl>
                                          <p:spTgt spid="7">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fade">
                                      <p:cBhvr>
                                        <p:cTn id="34" dur="500"/>
                                        <p:tgtEl>
                                          <p:spTgt spid="10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fade">
                                      <p:cBhvr>
                                        <p:cTn id="39" dur="500"/>
                                        <p:tgtEl>
                                          <p:spTgt spid="7">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Effect transition="in" filter="fade">
                                      <p:cBhvr>
                                        <p:cTn id="42" dur="500"/>
                                        <p:tgtEl>
                                          <p:spTgt spid="10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fade">
                                      <p:cBhvr>
                                        <p:cTn id="47" dur="500"/>
                                        <p:tgtEl>
                                          <p:spTgt spid="7">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34"/>
                                        </p:tgtEl>
                                        <p:attrNameLst>
                                          <p:attrName>style.visibility</p:attrName>
                                        </p:attrNameLst>
                                      </p:cBhvr>
                                      <p:to>
                                        <p:strVal val="visible"/>
                                      </p:to>
                                    </p:set>
                                    <p:animEffect transition="in" filter="fade">
                                      <p:cBhvr>
                                        <p:cTn id="50" dur="500"/>
                                        <p:tgtEl>
                                          <p:spTgt spid="10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6" end="6"/>
                                            </p:txEl>
                                          </p:spTgt>
                                        </p:tgtEl>
                                        <p:attrNameLst>
                                          <p:attrName>style.visibility</p:attrName>
                                        </p:attrNameLst>
                                      </p:cBhvr>
                                      <p:to>
                                        <p:strVal val="visible"/>
                                      </p:to>
                                    </p:set>
                                    <p:animEffect transition="in" filter="fade">
                                      <p:cBhvr>
                                        <p:cTn id="55" dur="500"/>
                                        <p:tgtEl>
                                          <p:spTgt spid="7">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CommonJS</a:t>
            </a:r>
            <a:r>
              <a:rPr lang="en-US" dirty="0" smtClean="0"/>
              <a:t> Pattern</a:t>
            </a:r>
            <a:endParaRPr lang="en-US" dirty="0"/>
          </a:p>
        </p:txBody>
      </p:sp>
      <p:sp>
        <p:nvSpPr>
          <p:cNvPr id="5" name="Rectangle 1"/>
          <p:cNvSpPr>
            <a:spLocks noChangeArrowheads="1"/>
          </p:cNvSpPr>
          <p:nvPr/>
        </p:nvSpPr>
        <p:spPr bwMode="auto">
          <a:xfrm>
            <a:off x="776307" y="1540502"/>
            <a:ext cx="7291780" cy="452431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400" dirty="0">
                <a:solidFill>
                  <a:srgbClr val="008000"/>
                </a:solidFill>
                <a:latin typeface="Consolas" panose="020B0609020204030204" pitchFamily="49" charset="0"/>
                <a:cs typeface="Consolas" panose="020B0609020204030204" pitchFamily="49" charset="0"/>
              </a:rPr>
              <a:t>/</a:t>
            </a:r>
            <a:r>
              <a:rPr lang="en-US" altLang="en-US" sz="2400" dirty="0" smtClean="0">
                <a:solidFill>
                  <a:srgbClr val="008000"/>
                </a:solidFill>
                <a:latin typeface="Consolas" panose="020B0609020204030204" pitchFamily="49" charset="0"/>
                <a:cs typeface="Consolas" panose="020B0609020204030204" pitchFamily="49" charset="0"/>
              </a:rPr>
              <a:t>/1. </a:t>
            </a:r>
            <a:r>
              <a:rPr lang="en-US" altLang="en-US" sz="2400" dirty="0">
                <a:solidFill>
                  <a:srgbClr val="008000"/>
                </a:solidFill>
                <a:latin typeface="Consolas" panose="020B0609020204030204" pitchFamily="49" charset="0"/>
                <a:cs typeface="Consolas" panose="020B0609020204030204" pitchFamily="49" charset="0"/>
              </a:rPr>
              <a:t>G</a:t>
            </a:r>
            <a:r>
              <a:rPr lang="en-US" altLang="en-US" sz="2400" dirty="0" smtClean="0">
                <a:solidFill>
                  <a:srgbClr val="008000"/>
                </a:solidFill>
                <a:latin typeface="Consolas" panose="020B0609020204030204" pitchFamily="49" charset="0"/>
                <a:cs typeface="Consolas" panose="020B0609020204030204" pitchFamily="49" charset="0"/>
              </a:rPr>
              <a:t>et reference to dependency</a:t>
            </a:r>
            <a:r>
              <a:rPr lang="en-US" altLang="en-US" sz="2400" dirty="0" smtClean="0">
                <a:solidFill>
                  <a:srgbClr val="000000"/>
                </a:solidFill>
                <a:latin typeface="Consolas" panose="020B0609020204030204" pitchFamily="49" charset="0"/>
                <a:cs typeface="Consolas" panose="020B0609020204030204" pitchFamily="49" charset="0"/>
              </a:rPr>
              <a:t> </a:t>
            </a:r>
          </a:p>
          <a:p>
            <a:pPr lvl="0" eaLnBrk="0" fontAlgn="base" hangingPunct="0">
              <a:spcBef>
                <a:spcPct val="0"/>
              </a:spcBef>
              <a:spcAft>
                <a:spcPct val="0"/>
              </a:spcAft>
            </a:pPr>
            <a:r>
              <a:rPr kumimoji="0" lang="en-US" altLang="en-US" sz="24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sz="2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dependency = require(</a:t>
            </a:r>
            <a:r>
              <a:rPr kumimoji="0" lang="en-US" altLang="en-US" sz="24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'/path/to/file'</a:t>
            </a:r>
            <a:r>
              <a:rPr kumimoji="0" lang="en-US" altLang="en-US" sz="2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smtClean="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smtClean="0">
              <a:solidFill>
                <a:srgbClr val="000000"/>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2400" dirty="0">
                <a:solidFill>
                  <a:srgbClr val="008000"/>
                </a:solidFill>
                <a:latin typeface="Consolas" panose="020B0609020204030204" pitchFamily="49" charset="0"/>
                <a:cs typeface="Consolas" panose="020B0609020204030204" pitchFamily="49" charset="0"/>
              </a:rPr>
              <a:t>/</a:t>
            </a:r>
            <a:r>
              <a:rPr lang="en-US" altLang="en-US" sz="2400" dirty="0" smtClean="0">
                <a:solidFill>
                  <a:srgbClr val="008000"/>
                </a:solidFill>
                <a:latin typeface="Consolas" panose="020B0609020204030204" pitchFamily="49" charset="0"/>
                <a:cs typeface="Consolas" panose="020B0609020204030204" pitchFamily="49" charset="0"/>
              </a:rPr>
              <a:t>/2. Declare module</a:t>
            </a:r>
            <a:endParaRPr lang="en-US" altLang="en-US" sz="24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00FF"/>
                </a:solidFill>
                <a:effectLst/>
                <a:latin typeface="Consolas" panose="020B0609020204030204" pitchFamily="49" charset="0"/>
                <a:cs typeface="Consolas" panose="020B0609020204030204" pitchFamily="49" charset="0"/>
              </a:rPr>
              <a:t>var</a:t>
            </a:r>
            <a:r>
              <a:rPr kumimoji="0" lang="en-US" altLang="en-US" sz="2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MyModule</a:t>
            </a:r>
            <a:r>
              <a:rPr kumimoji="0" lang="en-US" altLang="en-US" sz="2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8000"/>
                </a:solidFill>
                <a:effectLst/>
                <a:latin typeface="Consolas" panose="020B0609020204030204" pitchFamily="49" charset="0"/>
                <a:cs typeface="Consolas" panose="020B0609020204030204" pitchFamily="49" charset="0"/>
              </a:rPr>
              <a:t>  //code here…</a:t>
            </a:r>
            <a:r>
              <a:rPr kumimoji="0" lang="en-US" altLang="en-US" sz="2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smtClean="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smtClean="0">
              <a:solidFill>
                <a:srgbClr val="000000"/>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2400" dirty="0">
                <a:solidFill>
                  <a:srgbClr val="008000"/>
                </a:solidFill>
                <a:latin typeface="Consolas" panose="020B0609020204030204" pitchFamily="49" charset="0"/>
                <a:cs typeface="Consolas" panose="020B0609020204030204" pitchFamily="49" charset="0"/>
              </a:rPr>
              <a:t>/</a:t>
            </a:r>
            <a:r>
              <a:rPr lang="en-US" altLang="en-US" sz="2400" dirty="0" smtClean="0">
                <a:solidFill>
                  <a:srgbClr val="008000"/>
                </a:solidFill>
                <a:latin typeface="Consolas" panose="020B0609020204030204" pitchFamily="49" charset="0"/>
                <a:cs typeface="Consolas" panose="020B0609020204030204" pitchFamily="49" charset="0"/>
              </a:rPr>
              <a:t>/3. Expose to others</a:t>
            </a:r>
            <a:endParaRPr lang="en-US" altLang="en-US" sz="2400" dirty="0">
              <a:solidFill>
                <a:srgbClr val="000000"/>
              </a:solidFill>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module.exports</a:t>
            </a:r>
            <a:r>
              <a:rPr kumimoji="0" lang="en-US" altLang="en-US" sz="2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 </a:t>
            </a:r>
            <a:r>
              <a:rPr kumimoji="0" lang="en-US" altLang="en-US" sz="2400" b="0" i="0" u="none" strike="noStrike" cap="none" normalizeH="0" baseline="0" dirty="0" err="1" smtClean="0">
                <a:ln>
                  <a:noFill/>
                </a:ln>
                <a:solidFill>
                  <a:srgbClr val="000000"/>
                </a:solidFill>
                <a:effectLst/>
                <a:latin typeface="Consolas" panose="020B0609020204030204" pitchFamily="49" charset="0"/>
                <a:cs typeface="Consolas" panose="020B0609020204030204" pitchFamily="49" charset="0"/>
              </a:rPr>
              <a:t>MyModule</a:t>
            </a:r>
            <a:r>
              <a:rPr kumimoji="0" lang="en-US" altLang="en-US" sz="24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a:t>
            </a:r>
            <a:endParaRPr kumimoji="0" lang="en-US" altLang="en-US" sz="5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912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fade">
                                      <p:cBhvr>
                                        <p:cTn id="21" dur="500"/>
                                        <p:tgtEl>
                                          <p:spTgt spid="5">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fade">
                                      <p:cBhvr>
                                        <p:cTn id="24" dur="500"/>
                                        <p:tgtEl>
                                          <p:spTgt spid="5">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animEffect transition="in" filter="fade">
                                      <p:cBhvr>
                                        <p:cTn id="29" dur="500"/>
                                        <p:tgtEl>
                                          <p:spTgt spid="5">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11" end="11"/>
                                            </p:txEl>
                                          </p:spTgt>
                                        </p:tgtEl>
                                        <p:attrNameLst>
                                          <p:attrName>style.visibility</p:attrName>
                                        </p:attrNameLst>
                                      </p:cBhvr>
                                      <p:to>
                                        <p:strVal val="visible"/>
                                      </p:to>
                                    </p:set>
                                    <p:animEffect transition="in" filter="fade">
                                      <p:cBhvr>
                                        <p:cTn id="3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Use Node modules in the browser</a:t>
            </a:r>
          </a:p>
          <a:p>
            <a:r>
              <a:rPr lang="en-US" dirty="0" smtClean="0"/>
              <a:t>Bundle dependencies</a:t>
            </a:r>
            <a:endParaRPr lang="en-US" dirty="0"/>
          </a:p>
        </p:txBody>
      </p:sp>
      <p:pic>
        <p:nvPicPr>
          <p:cNvPr id="1030" name="Picture 6" descr="https://camo.githubusercontent.com/e19e230a9371a44a2eeb484b83ff4fcf8c824cf7/687474703a2f2f737562737461636b2e6e65742f696d616765732f62726f777365726966795f6c6f676f2e706e67"/>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tretch>
            <a:fillRect/>
          </a:stretch>
        </p:blipFill>
        <p:spPr bwMode="auto">
          <a:xfrm>
            <a:off x="694892" y="3371172"/>
            <a:ext cx="2921820" cy="129988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4"/>
          <p:cNvSpPr>
            <a:spLocks noGrp="1"/>
          </p:cNvSpPr>
          <p:nvPr>
            <p:ph type="title"/>
          </p:nvPr>
        </p:nvSpPr>
        <p:spPr/>
        <p:txBody>
          <a:bodyPr/>
          <a:lstStyle/>
          <a:p>
            <a:r>
              <a:rPr lang="en-US" dirty="0" err="1" smtClean="0"/>
              <a:t>Browserify</a:t>
            </a:r>
            <a:endParaRPr lang="en-US" dirty="0"/>
          </a:p>
        </p:txBody>
      </p:sp>
    </p:spTree>
    <p:extLst>
      <p:ext uri="{BB962C8B-B14F-4D97-AF65-F5344CB8AC3E}">
        <p14:creationId xmlns:p14="http://schemas.microsoft.com/office/powerpoint/2010/main" val="112727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22709" y="2231559"/>
            <a:ext cx="10968431" cy="1311460"/>
          </a:xfrm>
        </p:spPr>
        <p:txBody>
          <a:bodyPr/>
          <a:lstStyle/>
          <a:p>
            <a:r>
              <a:rPr lang="en-US" dirty="0"/>
              <a:t>T</a:t>
            </a:r>
            <a:r>
              <a:rPr lang="en-US" dirty="0" smtClean="0"/>
              <a:t>o code along with me:</a:t>
            </a:r>
            <a:endParaRPr lang="en-US" dirty="0"/>
          </a:p>
        </p:txBody>
      </p:sp>
      <p:sp>
        <p:nvSpPr>
          <p:cNvPr id="3" name="Text Placeholder 2"/>
          <p:cNvSpPr>
            <a:spLocks noGrp="1"/>
          </p:cNvSpPr>
          <p:nvPr>
            <p:ph type="body" sz="quarter" idx="10"/>
          </p:nvPr>
        </p:nvSpPr>
        <p:spPr/>
        <p:txBody>
          <a:bodyPr/>
          <a:lstStyle/>
          <a:p>
            <a:r>
              <a:rPr lang="en-US" sz="3600" dirty="0" err="1" smtClean="0"/>
              <a:t>git</a:t>
            </a:r>
            <a:r>
              <a:rPr lang="en-US" sz="3600" dirty="0"/>
              <a:t> clone https://</a:t>
            </a:r>
            <a:r>
              <a:rPr lang="en-US" sz="3600" dirty="0" err="1"/>
              <a:t>github.com</a:t>
            </a:r>
            <a:r>
              <a:rPr lang="en-US" sz="3600" dirty="0"/>
              <a:t>/</a:t>
            </a:r>
            <a:r>
              <a:rPr lang="en-US" sz="3600" dirty="0" err="1"/>
              <a:t>coryhouse</a:t>
            </a:r>
            <a:r>
              <a:rPr lang="en-US" sz="3600" dirty="0"/>
              <a:t>/fluent2016.git</a:t>
            </a:r>
          </a:p>
        </p:txBody>
      </p:sp>
    </p:spTree>
    <p:extLst>
      <p:ext uri="{BB962C8B-B14F-4D97-AF65-F5344CB8AC3E}">
        <p14:creationId xmlns:p14="http://schemas.microsoft.com/office/powerpoint/2010/main" val="88258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Component Library</a:t>
            </a:r>
          </a:p>
          <a:p>
            <a:r>
              <a:rPr lang="en-US" dirty="0"/>
              <a:t>Simple </a:t>
            </a:r>
            <a:r>
              <a:rPr lang="en-US" dirty="0" smtClean="0"/>
              <a:t>composition</a:t>
            </a:r>
          </a:p>
          <a:p>
            <a:r>
              <a:rPr lang="en-US" dirty="0" smtClean="0"/>
              <a:t>Utilizes virtual DOM</a:t>
            </a:r>
          </a:p>
          <a:p>
            <a:r>
              <a:rPr lang="en-US" dirty="0" smtClean="0"/>
              <a:t>Can render on client and server</a:t>
            </a:r>
          </a:p>
        </p:txBody>
      </p:sp>
      <p:sp>
        <p:nvSpPr>
          <p:cNvPr id="5" name="Title 4"/>
          <p:cNvSpPr>
            <a:spLocks noGrp="1"/>
          </p:cNvSpPr>
          <p:nvPr>
            <p:ph type="title"/>
          </p:nvPr>
        </p:nvSpPr>
        <p:spPr/>
        <p:txBody>
          <a:bodyPr/>
          <a:lstStyle/>
          <a:p>
            <a:r>
              <a:rPr lang="en-US" dirty="0" smtClean="0"/>
              <a:t>React</a:t>
            </a:r>
            <a:endParaRPr lang="en-US" dirty="0"/>
          </a:p>
        </p:txBody>
      </p:sp>
      <p:pic>
        <p:nvPicPr>
          <p:cNvPr id="8" name="Picture 10" descr="http://blog.addthiscdn.com/wp-content/uploads/2014/11/addthis-react-flux-javascript-scaling.png"/>
          <p:cNvPicPr>
            <a:picLocks noGrp="1" noChangeAspect="1" noChangeArrowheads="1"/>
          </p:cNvPicPr>
          <p:nvPr>
            <p:ph sz="quarter" idx="11"/>
          </p:nvPr>
        </p:nvPicPr>
        <p:blipFill>
          <a:blip r:embed="rId3" cstate="print">
            <a:extLst>
              <a:ext uri="{28A0092B-C50C-407E-A947-70E740481C1C}">
                <a14:useLocalDpi xmlns:a14="http://schemas.microsoft.com/office/drawing/2010/main" val="0"/>
              </a:ext>
            </a:extLst>
          </a:blip>
          <a:srcRect/>
          <a:stretch>
            <a:fillRect/>
          </a:stretch>
        </p:blipFill>
        <p:spPr bwMode="auto">
          <a:xfrm>
            <a:off x="1317625" y="3004975"/>
            <a:ext cx="2325688" cy="1743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2435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err="1" smtClean="0"/>
              <a:t>Uni</a:t>
            </a:r>
            <a:r>
              <a:rPr lang="en-US" dirty="0" smtClean="0"/>
              <a:t>-directional data flows</a:t>
            </a:r>
          </a:p>
          <a:p>
            <a:r>
              <a:rPr lang="en-US" dirty="0" smtClean="0"/>
              <a:t>More a pattern than a library</a:t>
            </a:r>
            <a:endParaRPr lang="en-US" dirty="0"/>
          </a:p>
        </p:txBody>
      </p:sp>
      <p:sp>
        <p:nvSpPr>
          <p:cNvPr id="5" name="Title 4"/>
          <p:cNvSpPr>
            <a:spLocks noGrp="1"/>
          </p:cNvSpPr>
          <p:nvPr>
            <p:ph type="title"/>
          </p:nvPr>
        </p:nvSpPr>
        <p:spPr/>
        <p:txBody>
          <a:bodyPr/>
          <a:lstStyle/>
          <a:p>
            <a:r>
              <a:rPr lang="en-US" dirty="0" smtClean="0"/>
              <a:t>Flux</a:t>
            </a:r>
            <a:endParaRPr lang="en-US" dirty="0"/>
          </a:p>
        </p:txBody>
      </p:sp>
      <p:pic>
        <p:nvPicPr>
          <p:cNvPr id="6" name="Picture 8" descr="https://reactweek.com/images/flux.png"/>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2778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Task </a:t>
            </a:r>
            <a:r>
              <a:rPr lang="en-US" dirty="0"/>
              <a:t>r</a:t>
            </a:r>
            <a:r>
              <a:rPr lang="en-US" dirty="0" smtClean="0"/>
              <a:t>unner</a:t>
            </a:r>
          </a:p>
          <a:p>
            <a:r>
              <a:rPr lang="en-US" dirty="0" smtClean="0"/>
              <a:t>Rich plugin ecosystem</a:t>
            </a:r>
          </a:p>
          <a:p>
            <a:r>
              <a:rPr lang="en-US" dirty="0" smtClean="0"/>
              <a:t>Stream-based</a:t>
            </a:r>
            <a:endParaRPr lang="en-US" dirty="0"/>
          </a:p>
        </p:txBody>
      </p:sp>
      <p:sp>
        <p:nvSpPr>
          <p:cNvPr id="5" name="Title 4"/>
          <p:cNvSpPr>
            <a:spLocks noGrp="1"/>
          </p:cNvSpPr>
          <p:nvPr>
            <p:ph type="title"/>
          </p:nvPr>
        </p:nvSpPr>
        <p:spPr/>
        <p:txBody>
          <a:bodyPr/>
          <a:lstStyle/>
          <a:p>
            <a:r>
              <a:rPr lang="en-US" dirty="0" smtClean="0"/>
              <a:t>Gulp</a:t>
            </a:r>
            <a:endParaRPr lang="en-US" dirty="0"/>
          </a:p>
        </p:txBody>
      </p:sp>
      <p:pic>
        <p:nvPicPr>
          <p:cNvPr id="2052" name="Picture 4" descr="http://tattoocoder.azurewebsites.net/content/images/2014/12/gulp.png"/>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a:fillRect/>
          </a:stretch>
        </p:blipFill>
        <p:spPr bwMode="auto">
          <a:xfrm>
            <a:off x="1415662" y="2199532"/>
            <a:ext cx="1418977" cy="31989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148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23"/>
          </p:nvPr>
        </p:nvSpPr>
        <p:spPr/>
        <p:txBody>
          <a:bodyPr>
            <a:normAutofit/>
          </a:bodyPr>
          <a:lstStyle/>
          <a:p>
            <a:pPr marL="0" indent="0">
              <a:buNone/>
            </a:pPr>
            <a:r>
              <a:rPr lang="en-US" dirty="0" smtClean="0"/>
              <a:t>Approved </a:t>
            </a:r>
            <a:r>
              <a:rPr lang="en-US" dirty="0"/>
              <a:t>June </a:t>
            </a:r>
            <a:r>
              <a:rPr lang="en-US" dirty="0" smtClean="0"/>
              <a:t>2015</a:t>
            </a:r>
            <a:endParaRPr lang="en-US" dirty="0"/>
          </a:p>
          <a:p>
            <a:pPr marL="0" indent="0">
              <a:buNone/>
            </a:pPr>
            <a:r>
              <a:rPr lang="en-US" dirty="0"/>
              <a:t>Browser support is </a:t>
            </a:r>
            <a:r>
              <a:rPr lang="en-US" dirty="0" smtClean="0"/>
              <a:t>growing</a:t>
            </a:r>
          </a:p>
          <a:p>
            <a:pPr marL="0" indent="0">
              <a:buNone/>
            </a:pPr>
            <a:r>
              <a:rPr lang="en-US" dirty="0" smtClean="0"/>
              <a:t>Can </a:t>
            </a:r>
            <a:r>
              <a:rPr lang="en-US" dirty="0" err="1" smtClean="0"/>
              <a:t>transpile</a:t>
            </a:r>
            <a:r>
              <a:rPr lang="en-US" dirty="0" smtClean="0"/>
              <a:t> to ES5 via Babel</a:t>
            </a:r>
            <a:endParaRPr lang="en-US" dirty="0"/>
          </a:p>
          <a:p>
            <a:endParaRPr lang="en-US" dirty="0"/>
          </a:p>
        </p:txBody>
      </p:sp>
      <p:sp>
        <p:nvSpPr>
          <p:cNvPr id="7" name="Text Placeholder 6"/>
          <p:cNvSpPr>
            <a:spLocks noGrp="1"/>
          </p:cNvSpPr>
          <p:nvPr>
            <p:ph type="body" sz="quarter" idx="18"/>
          </p:nvPr>
        </p:nvSpPr>
        <p:spPr/>
        <p:txBody>
          <a:bodyPr/>
          <a:lstStyle/>
          <a:p>
            <a:r>
              <a:rPr lang="en-US" dirty="0" smtClean="0"/>
              <a:t>ES2015 (ES6)</a:t>
            </a:r>
            <a:endParaRPr lang="en-US" dirty="0"/>
          </a:p>
        </p:txBody>
      </p:sp>
      <p:sp>
        <p:nvSpPr>
          <p:cNvPr id="6" name="Content Placeholder 5"/>
          <p:cNvSpPr>
            <a:spLocks noGrp="1"/>
          </p:cNvSpPr>
          <p:nvPr>
            <p:ph sz="quarter" idx="22"/>
          </p:nvPr>
        </p:nvSpPr>
        <p:spPr/>
        <p:txBody>
          <a:bodyPr/>
          <a:lstStyle/>
          <a:p>
            <a:pPr marL="0" indent="0">
              <a:buNone/>
            </a:pPr>
            <a:r>
              <a:rPr lang="en-US" dirty="0" smtClean="0"/>
              <a:t>Approved in 2009</a:t>
            </a:r>
          </a:p>
          <a:p>
            <a:pPr marL="0" indent="0">
              <a:buNone/>
            </a:pPr>
            <a:r>
              <a:rPr lang="en-US" dirty="0" smtClean="0"/>
              <a:t>The JS you already know</a:t>
            </a:r>
          </a:p>
          <a:p>
            <a:pPr marL="0" indent="0">
              <a:buNone/>
            </a:pPr>
            <a:r>
              <a:rPr lang="en-US" dirty="0" smtClean="0"/>
              <a:t>Excellent browser support</a:t>
            </a:r>
          </a:p>
        </p:txBody>
      </p:sp>
      <p:sp>
        <p:nvSpPr>
          <p:cNvPr id="4" name="Text Placeholder 3"/>
          <p:cNvSpPr>
            <a:spLocks noGrp="1"/>
          </p:cNvSpPr>
          <p:nvPr>
            <p:ph type="body" sz="quarter" idx="17"/>
          </p:nvPr>
        </p:nvSpPr>
        <p:spPr/>
        <p:txBody>
          <a:bodyPr/>
          <a:lstStyle/>
          <a:p>
            <a:r>
              <a:rPr lang="en-US" dirty="0" smtClean="0"/>
              <a:t>ES5</a:t>
            </a:r>
            <a:endParaRPr lang="en-US" dirty="0"/>
          </a:p>
        </p:txBody>
      </p:sp>
      <p:sp>
        <p:nvSpPr>
          <p:cNvPr id="5" name="Title 4"/>
          <p:cNvSpPr>
            <a:spLocks noGrp="1"/>
          </p:cNvSpPr>
          <p:nvPr>
            <p:ph type="title"/>
          </p:nvPr>
        </p:nvSpPr>
        <p:spPr/>
        <p:txBody>
          <a:bodyPr/>
          <a:lstStyle/>
          <a:p>
            <a:r>
              <a:rPr lang="en-US" dirty="0" smtClean="0"/>
              <a:t>What about ES2015? </a:t>
            </a:r>
            <a:endParaRPr lang="en-US" dirty="0"/>
          </a:p>
        </p:txBody>
      </p:sp>
      <p:grpSp>
        <p:nvGrpSpPr>
          <p:cNvPr id="12" name="Group 11"/>
          <p:cNvGrpSpPr/>
          <p:nvPr/>
        </p:nvGrpSpPr>
        <p:grpSpPr>
          <a:xfrm>
            <a:off x="1117600" y="4342381"/>
            <a:ext cx="3193143" cy="1167618"/>
            <a:chOff x="1117600" y="4342381"/>
            <a:chExt cx="3193143" cy="1167618"/>
          </a:xfrm>
        </p:grpSpPr>
        <p:cxnSp>
          <p:nvCxnSpPr>
            <p:cNvPr id="9" name="Curved Connector 8"/>
            <p:cNvCxnSpPr/>
            <p:nvPr/>
          </p:nvCxnSpPr>
          <p:spPr>
            <a:xfrm rot="16200000" flipV="1">
              <a:off x="1444171" y="4436724"/>
              <a:ext cx="798286" cy="609600"/>
            </a:xfrm>
            <a:prstGeom prst="curvedConnector3">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17600" y="5140667"/>
              <a:ext cx="3193143" cy="369332"/>
            </a:xfrm>
            <a:prstGeom prst="rect">
              <a:avLst/>
            </a:prstGeom>
            <a:noFill/>
          </p:spPr>
          <p:txBody>
            <a:bodyPr wrap="square" rtlCol="0">
              <a:spAutoFit/>
            </a:bodyPr>
            <a:lstStyle/>
            <a:p>
              <a:r>
                <a:rPr lang="en-US" dirty="0"/>
                <a:t>W</a:t>
              </a:r>
              <a:r>
                <a:rPr lang="en-US" dirty="0" smtClean="0"/>
                <a:t>e’re using ES5 in this course.</a:t>
              </a:r>
              <a:endParaRPr lang="en-US" dirty="0"/>
            </a:p>
          </p:txBody>
        </p:sp>
      </p:grpSp>
    </p:spTree>
    <p:extLst>
      <p:ext uri="{BB962C8B-B14F-4D97-AF65-F5344CB8AC3E}">
        <p14:creationId xmlns:p14="http://schemas.microsoft.com/office/powerpoint/2010/main" val="3520309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500"/>
                                        <p:tgtEl>
                                          <p:spTgt spid="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endParaRPr lang="en-US" dirty="0"/>
          </a:p>
        </p:txBody>
      </p:sp>
      <p:sp>
        <p:nvSpPr>
          <p:cNvPr id="5" name="Title 4"/>
          <p:cNvSpPr>
            <a:spLocks noGrp="1"/>
          </p:cNvSpPr>
          <p:nvPr>
            <p:ph type="title"/>
          </p:nvPr>
        </p:nvSpPr>
        <p:spPr/>
        <p:txBody>
          <a:bodyPr/>
          <a:lstStyle/>
          <a:p>
            <a:r>
              <a:rPr lang="en-US" dirty="0" smtClean="0"/>
              <a:t>What about ES2015?</a:t>
            </a:r>
            <a:endParaRPr lang="en-US" dirty="0"/>
          </a:p>
        </p:txBody>
      </p:sp>
      <p:pic>
        <p:nvPicPr>
          <p:cNvPr id="2" name="Picture 1"/>
          <p:cNvPicPr>
            <a:picLocks noChangeAspect="1"/>
          </p:cNvPicPr>
          <p:nvPr/>
        </p:nvPicPr>
        <p:blipFill>
          <a:blip r:embed="rId3"/>
          <a:stretch>
            <a:fillRect/>
          </a:stretch>
        </p:blipFill>
        <p:spPr>
          <a:xfrm>
            <a:off x="0" y="1616825"/>
            <a:ext cx="12409440" cy="6980310"/>
          </a:xfrm>
          <a:prstGeom prst="rect">
            <a:avLst/>
          </a:prstGeom>
        </p:spPr>
      </p:pic>
    </p:spTree>
    <p:extLst>
      <p:ext uri="{BB962C8B-B14F-4D97-AF65-F5344CB8AC3E}">
        <p14:creationId xmlns:p14="http://schemas.microsoft.com/office/powerpoint/2010/main" val="262955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hlinkClick r:id="rId3"/>
              </a:rPr>
              <a:t>React 0.14.7</a:t>
            </a:r>
            <a:endParaRPr lang="en-US" dirty="0" smtClean="0"/>
          </a:p>
          <a:p>
            <a:r>
              <a:rPr lang="en-US" dirty="0" smtClean="0">
                <a:hlinkClick r:id="rId4"/>
              </a:rPr>
              <a:t>Flux 2.0.3</a:t>
            </a:r>
            <a:endParaRPr lang="en-US" dirty="0"/>
          </a:p>
        </p:txBody>
      </p:sp>
      <p:sp>
        <p:nvSpPr>
          <p:cNvPr id="3" name="Content Placeholder 2"/>
          <p:cNvSpPr>
            <a:spLocks noGrp="1"/>
          </p:cNvSpPr>
          <p:nvPr>
            <p:ph sz="quarter" idx="11"/>
          </p:nvPr>
        </p:nvSpPr>
        <p:spPr/>
        <p:txBody>
          <a:bodyPr/>
          <a:lstStyle/>
          <a:p>
            <a:endParaRPr lang="en-US"/>
          </a:p>
        </p:txBody>
      </p:sp>
      <p:sp>
        <p:nvSpPr>
          <p:cNvPr id="4" name="Title 3"/>
          <p:cNvSpPr>
            <a:spLocks noGrp="1"/>
          </p:cNvSpPr>
          <p:nvPr>
            <p:ph type="title"/>
          </p:nvPr>
        </p:nvSpPr>
        <p:spPr/>
        <p:txBody>
          <a:bodyPr/>
          <a:lstStyle/>
          <a:p>
            <a:r>
              <a:rPr lang="en-US" dirty="0" smtClean="0"/>
              <a:t>Versions</a:t>
            </a:r>
            <a:endParaRPr lang="en-US" dirty="0"/>
          </a:p>
        </p:txBody>
      </p:sp>
    </p:spTree>
    <p:extLst>
      <p:ext uri="{BB962C8B-B14F-4D97-AF65-F5344CB8AC3E}">
        <p14:creationId xmlns:p14="http://schemas.microsoft.com/office/powerpoint/2010/main" val="272593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3"/>
          </p:nvPr>
        </p:nvSpPr>
        <p:spPr/>
        <p:txBody>
          <a:bodyPr/>
          <a:lstStyle/>
          <a:p>
            <a:pPr marL="0" indent="0">
              <a:buNone/>
            </a:pPr>
            <a:r>
              <a:rPr lang="en-US" b="1" dirty="0" smtClean="0"/>
              <a:t>Node &amp; </a:t>
            </a:r>
            <a:r>
              <a:rPr lang="en-US" b="1" dirty="0" err="1" smtClean="0"/>
              <a:t>npm</a:t>
            </a:r>
            <a:r>
              <a:rPr lang="en-US" dirty="0" smtClean="0"/>
              <a:t>	Packages</a:t>
            </a:r>
          </a:p>
          <a:p>
            <a:pPr marL="0" indent="0">
              <a:buNone/>
            </a:pPr>
            <a:r>
              <a:rPr lang="en-US" b="1" dirty="0" smtClean="0"/>
              <a:t>React</a:t>
            </a:r>
            <a:r>
              <a:rPr lang="en-US" dirty="0" smtClean="0"/>
              <a:t>			Components</a:t>
            </a:r>
          </a:p>
          <a:p>
            <a:pPr marL="0" indent="0">
              <a:buNone/>
            </a:pPr>
            <a:r>
              <a:rPr lang="en-US" b="1" dirty="0" smtClean="0"/>
              <a:t>Flux</a:t>
            </a:r>
            <a:r>
              <a:rPr lang="en-US" dirty="0" smtClean="0"/>
              <a:t>			Data flows	</a:t>
            </a:r>
          </a:p>
          <a:p>
            <a:pPr marL="0" indent="0">
              <a:buNone/>
            </a:pPr>
            <a:r>
              <a:rPr lang="en-US" b="1" dirty="0" smtClean="0"/>
              <a:t>Browserify</a:t>
            </a:r>
            <a:r>
              <a:rPr lang="en-US" dirty="0" smtClean="0"/>
              <a:t>		Bundler</a:t>
            </a:r>
          </a:p>
          <a:p>
            <a:pPr marL="0" indent="0">
              <a:buNone/>
            </a:pPr>
            <a:r>
              <a:rPr lang="en-US" b="1" dirty="0" smtClean="0"/>
              <a:t>Gulp</a:t>
            </a:r>
            <a:r>
              <a:rPr lang="en-US" dirty="0" smtClean="0"/>
              <a:t>			Builds</a:t>
            </a:r>
          </a:p>
        </p:txBody>
      </p:sp>
      <p:sp>
        <p:nvSpPr>
          <p:cNvPr id="4" name="Title 3"/>
          <p:cNvSpPr>
            <a:spLocks noGrp="1"/>
          </p:cNvSpPr>
          <p:nvPr>
            <p:ph type="title"/>
          </p:nvPr>
        </p:nvSpPr>
        <p:spPr/>
        <p:txBody>
          <a:bodyPr/>
          <a:lstStyle/>
          <a:p>
            <a:r>
              <a:rPr lang="en-US" dirty="0" smtClean="0"/>
              <a:t>Wrap Up</a:t>
            </a:r>
            <a:endParaRPr lang="en-US" dirty="0"/>
          </a:p>
        </p:txBody>
      </p:sp>
    </p:spTree>
    <p:extLst>
      <p:ext uri="{BB962C8B-B14F-4D97-AF65-F5344CB8AC3E}">
        <p14:creationId xmlns:p14="http://schemas.microsoft.com/office/powerpoint/2010/main" val="341348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569" y="2545894"/>
            <a:ext cx="10979183" cy="1570983"/>
          </a:xfrm>
        </p:spPr>
        <p:txBody>
          <a:bodyPr/>
          <a:lstStyle/>
          <a:p>
            <a:r>
              <a:rPr lang="en-US" dirty="0" smtClean="0">
                <a:solidFill>
                  <a:schemeClr val="bg1"/>
                </a:solidFill>
              </a:rPr>
              <a:t>JSX</a:t>
            </a:r>
            <a:endParaRPr lang="en-US" dirty="0">
              <a:solidFill>
                <a:schemeClr val="bg1"/>
              </a:solidFill>
            </a:endParaRPr>
          </a:p>
        </p:txBody>
      </p:sp>
    </p:spTree>
    <p:extLst>
      <p:ext uri="{BB962C8B-B14F-4D97-AF65-F5344CB8AC3E}">
        <p14:creationId xmlns:p14="http://schemas.microsoft.com/office/powerpoint/2010/main" val="160763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27100" y="0"/>
            <a:ext cx="10315480" cy="6858000"/>
          </a:xfrm>
          <a:prstGeom prst="rect">
            <a:avLst/>
          </a:prstGeom>
        </p:spPr>
      </p:pic>
      <p:pic>
        <p:nvPicPr>
          <p:cNvPr id="4" name="Picture 3"/>
          <p:cNvPicPr>
            <a:picLocks noChangeAspect="1"/>
          </p:cNvPicPr>
          <p:nvPr/>
        </p:nvPicPr>
        <p:blipFill>
          <a:blip r:embed="rId3"/>
          <a:stretch>
            <a:fillRect/>
          </a:stretch>
        </p:blipFill>
        <p:spPr>
          <a:xfrm>
            <a:off x="-1486604" y="0"/>
            <a:ext cx="13678604" cy="9093893"/>
          </a:xfrm>
          <a:prstGeom prst="rect">
            <a:avLst/>
          </a:prstGeom>
        </p:spPr>
      </p:pic>
      <p:sp>
        <p:nvSpPr>
          <p:cNvPr id="6" name="Snip Single Corner Rectangle 5"/>
          <p:cNvSpPr/>
          <p:nvPr/>
        </p:nvSpPr>
        <p:spPr>
          <a:xfrm>
            <a:off x="6303267" y="1975386"/>
            <a:ext cx="4798009" cy="1881320"/>
          </a:xfrm>
          <a:prstGeom prst="snip1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r>
              <a:rPr lang="en-US" sz="2800" dirty="0" smtClean="0">
                <a:solidFill>
                  <a:schemeClr val="bg1"/>
                </a:solidFill>
              </a:rPr>
              <a:t> This </a:t>
            </a:r>
            <a:r>
              <a:rPr lang="en-US" sz="2800" dirty="0">
                <a:solidFill>
                  <a:schemeClr val="bg1"/>
                </a:solidFill>
              </a:rPr>
              <a:t>baby is clearly adorable.</a:t>
            </a:r>
          </a:p>
          <a:p>
            <a:endParaRPr lang="en-US" sz="2800" dirty="0">
              <a:solidFill>
                <a:schemeClr val="bg1"/>
              </a:solidFill>
            </a:endParaRPr>
          </a:p>
          <a:p>
            <a:r>
              <a:rPr lang="en-US" sz="2800" dirty="0" smtClean="0">
                <a:solidFill>
                  <a:schemeClr val="bg1"/>
                </a:solidFill>
              </a:rPr>
              <a:t> Imagine </a:t>
            </a:r>
            <a:r>
              <a:rPr lang="en-US" sz="2800" dirty="0">
                <a:solidFill>
                  <a:schemeClr val="bg1"/>
                </a:solidFill>
              </a:rPr>
              <a:t>an ugly baby here.</a:t>
            </a:r>
          </a:p>
          <a:p>
            <a:pPr algn="ctr"/>
            <a:endParaRPr lang="en-US" sz="2800" dirty="0" err="1" smtClean="0">
              <a:solidFill>
                <a:schemeClr val="bg1"/>
              </a:solidFill>
            </a:endParaRPr>
          </a:p>
        </p:txBody>
      </p:sp>
    </p:spTree>
    <p:extLst>
      <p:ext uri="{BB962C8B-B14F-4D97-AF65-F5344CB8AC3E}">
        <p14:creationId xmlns:p14="http://schemas.microsoft.com/office/powerpoint/2010/main" val="20231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Screen Shot 2015-06-16 at 4.09.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746" y="404581"/>
            <a:ext cx="16057553" cy="10035970"/>
          </a:xfrm>
          <a:prstGeom prst="rect">
            <a:avLst/>
          </a:prstGeom>
        </p:spPr>
      </p:pic>
      <p:sp>
        <p:nvSpPr>
          <p:cNvPr id="9" name="Rectangle 8"/>
          <p:cNvSpPr/>
          <p:nvPr/>
        </p:nvSpPr>
        <p:spPr>
          <a:xfrm>
            <a:off x="11398276" y="-423358"/>
            <a:ext cx="1034781" cy="7281358"/>
          </a:xfrm>
          <a:prstGeom prst="rect">
            <a:avLst/>
          </a:prstGeom>
          <a:solidFill>
            <a:srgbClr val="0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3" name="Rectangle 2"/>
          <p:cNvSpPr/>
          <p:nvPr/>
        </p:nvSpPr>
        <p:spPr>
          <a:xfrm>
            <a:off x="2351776" y="2587185"/>
            <a:ext cx="8137146" cy="1379832"/>
          </a:xfrm>
          <a:prstGeom prst="rect">
            <a:avLst/>
          </a:prstGeom>
          <a:no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Tree>
    <p:extLst>
      <p:ext uri="{BB962C8B-B14F-4D97-AF65-F5344CB8AC3E}">
        <p14:creationId xmlns:p14="http://schemas.microsoft.com/office/powerpoint/2010/main" val="84076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3"/>
          </p:nvPr>
        </p:nvSpPr>
        <p:spPr/>
        <p:txBody>
          <a:bodyPr/>
          <a:lstStyle/>
          <a:p>
            <a:pPr marL="0" indent="0">
              <a:buNone/>
            </a:pPr>
            <a:r>
              <a:rPr lang="en-US" dirty="0" smtClean="0"/>
              <a:t>Start			</a:t>
            </a:r>
            <a:r>
              <a:rPr lang="en-US" dirty="0" smtClean="0">
                <a:hlinkClick r:id="rId3"/>
              </a:rPr>
              <a:t>github.com/coryhouse/fluent2016</a:t>
            </a:r>
            <a:endParaRPr lang="en-US" dirty="0"/>
          </a:p>
          <a:p>
            <a:pPr marL="0" indent="0">
              <a:buNone/>
            </a:pPr>
            <a:r>
              <a:rPr lang="en-US" dirty="0" smtClean="0"/>
              <a:t>Finish			</a:t>
            </a:r>
            <a:r>
              <a:rPr lang="en-US" dirty="0" smtClean="0">
                <a:hlinkClick r:id="rId4"/>
              </a:rPr>
              <a:t>github.com/coryhouse/fluent2016complete</a:t>
            </a:r>
            <a:endParaRPr lang="en-US" dirty="0"/>
          </a:p>
          <a:p>
            <a:pPr marL="0" indent="0">
              <a:buNone/>
            </a:pPr>
            <a:r>
              <a:rPr lang="en-US" dirty="0" smtClean="0"/>
              <a:t>Code snippets 	</a:t>
            </a:r>
            <a:r>
              <a:rPr lang="en-US" dirty="0" err="1" smtClean="0">
                <a:hlinkClick r:id="rId5"/>
              </a:rPr>
              <a:t>bit.ly</a:t>
            </a:r>
            <a:r>
              <a:rPr lang="en-US" dirty="0" smtClean="0">
                <a:hlinkClick r:id="rId5"/>
              </a:rPr>
              <a:t>/fluent2016reactplan</a:t>
            </a:r>
            <a:r>
              <a:rPr lang="en-US" dirty="0" smtClean="0"/>
              <a:t> </a:t>
            </a:r>
            <a:endParaRPr lang="en-US" dirty="0"/>
          </a:p>
        </p:txBody>
      </p:sp>
      <p:sp>
        <p:nvSpPr>
          <p:cNvPr id="9" name="Title 8"/>
          <p:cNvSpPr>
            <a:spLocks noGrp="1"/>
          </p:cNvSpPr>
          <p:nvPr>
            <p:ph type="title"/>
          </p:nvPr>
        </p:nvSpPr>
        <p:spPr/>
        <p:txBody>
          <a:bodyPr/>
          <a:lstStyle/>
          <a:p>
            <a:endParaRPr lang="en-US"/>
          </a:p>
        </p:txBody>
      </p:sp>
    </p:spTree>
    <p:extLst>
      <p:ext uri="{BB962C8B-B14F-4D97-AF65-F5344CB8AC3E}">
        <p14:creationId xmlns:p14="http://schemas.microsoft.com/office/powerpoint/2010/main" val="120278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Picture 5" descr="Screen Shot 2015-06-16 at 4.09.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746" y="404581"/>
            <a:ext cx="16057553" cy="10035970"/>
          </a:xfrm>
          <a:prstGeom prst="rect">
            <a:avLst/>
          </a:prstGeom>
        </p:spPr>
      </p:pic>
      <p:sp>
        <p:nvSpPr>
          <p:cNvPr id="9" name="Rectangle 8"/>
          <p:cNvSpPr/>
          <p:nvPr/>
        </p:nvSpPr>
        <p:spPr>
          <a:xfrm>
            <a:off x="11398276" y="-423358"/>
            <a:ext cx="1034781" cy="7281358"/>
          </a:xfrm>
          <a:prstGeom prst="rect">
            <a:avLst/>
          </a:prstGeom>
          <a:solidFill>
            <a:srgbClr val="00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pic>
        <p:nvPicPr>
          <p:cNvPr id="5" name="Picture 4"/>
          <p:cNvPicPr>
            <a:picLocks noChangeAspect="1"/>
          </p:cNvPicPr>
          <p:nvPr/>
        </p:nvPicPr>
        <p:blipFill>
          <a:blip r:embed="rId3"/>
          <a:stretch>
            <a:fillRect/>
          </a:stretch>
        </p:blipFill>
        <p:spPr>
          <a:xfrm>
            <a:off x="5747848" y="0"/>
            <a:ext cx="5566558" cy="6858000"/>
          </a:xfrm>
          <a:prstGeom prst="rect">
            <a:avLst/>
          </a:prstGeom>
        </p:spPr>
      </p:pic>
    </p:spTree>
    <p:extLst>
      <p:ext uri="{BB962C8B-B14F-4D97-AF65-F5344CB8AC3E}">
        <p14:creationId xmlns:p14="http://schemas.microsoft.com/office/powerpoint/2010/main" val="30981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“HTML” in JavaScript</a:t>
            </a:r>
          </a:p>
          <a:p>
            <a:r>
              <a:rPr lang="en-US" dirty="0" smtClean="0"/>
              <a:t>Compiles to JavaScript</a:t>
            </a:r>
          </a:p>
          <a:p>
            <a:r>
              <a:rPr lang="en-US" dirty="0"/>
              <a:t>Differences: </a:t>
            </a:r>
            <a:r>
              <a:rPr lang="en-US" dirty="0" err="1"/>
              <a:t>className</a:t>
            </a:r>
            <a:r>
              <a:rPr lang="en-US" dirty="0"/>
              <a:t>, </a:t>
            </a:r>
            <a:r>
              <a:rPr lang="en-US" dirty="0" err="1" smtClean="0"/>
              <a:t>htmlFor</a:t>
            </a:r>
            <a:endParaRPr lang="en-US" dirty="0" smtClean="0"/>
          </a:p>
          <a:p>
            <a:r>
              <a:rPr lang="en-US" dirty="0" smtClean="0"/>
              <a:t>Optional</a:t>
            </a:r>
            <a:endParaRPr lang="en-US" dirty="0"/>
          </a:p>
        </p:txBody>
      </p:sp>
      <p:sp>
        <p:nvSpPr>
          <p:cNvPr id="4" name="Title 3"/>
          <p:cNvSpPr>
            <a:spLocks noGrp="1"/>
          </p:cNvSpPr>
          <p:nvPr>
            <p:ph type="title"/>
          </p:nvPr>
        </p:nvSpPr>
        <p:spPr/>
        <p:txBody>
          <a:bodyPr/>
          <a:lstStyle/>
          <a:p>
            <a:r>
              <a:rPr lang="en-US" dirty="0" smtClean="0"/>
              <a:t>JSX</a:t>
            </a:r>
            <a:endParaRPr lang="en-US" dirty="0"/>
          </a:p>
        </p:txBody>
      </p:sp>
      <p:pic>
        <p:nvPicPr>
          <p:cNvPr id="8" name="Picture 2" descr="http://www.toptal.com/uploads/blog/category/logo/291/rea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737" y="2996346"/>
            <a:ext cx="1760352" cy="17603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6249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23"/>
          </p:nvPr>
        </p:nvSpPr>
        <p:spPr>
          <a:xfrm>
            <a:off x="1543574" y="4309683"/>
            <a:ext cx="9114970" cy="3340608"/>
          </a:xfrm>
        </p:spPr>
        <p:txBody>
          <a:bodyPr>
            <a:normAutofit/>
          </a:bodyPr>
          <a:lstStyle/>
          <a:p>
            <a:pPr marL="0" indent="0" algn="ctr">
              <a:buNone/>
            </a:pPr>
            <a:r>
              <a:rPr lang="en-US" altLang="en-US" sz="2000" dirty="0" err="1" smtClean="0">
                <a:solidFill>
                  <a:srgbClr val="000000"/>
                </a:solidFill>
                <a:latin typeface="Consolas" panose="020B0609020204030204" pitchFamily="49" charset="0"/>
                <a:cs typeface="Consolas" panose="020B0609020204030204" pitchFamily="49" charset="0"/>
              </a:rPr>
              <a:t>React.createElement</a:t>
            </a:r>
            <a:r>
              <a:rPr lang="en-US" altLang="en-US" sz="2000" dirty="0">
                <a:solidFill>
                  <a:srgbClr val="000000"/>
                </a:solidFill>
                <a:latin typeface="Consolas" panose="020B0609020204030204" pitchFamily="49" charset="0"/>
                <a:cs typeface="Consolas" panose="020B0609020204030204" pitchFamily="49" charset="0"/>
              </a:rPr>
              <a:t>(</a:t>
            </a:r>
            <a:r>
              <a:rPr lang="en-US" altLang="en-US" sz="2000" dirty="0">
                <a:solidFill>
                  <a:srgbClr val="A31515"/>
                </a:solidFill>
                <a:latin typeface="Consolas" panose="020B0609020204030204" pitchFamily="49" charset="0"/>
                <a:cs typeface="Consolas" panose="020B0609020204030204" pitchFamily="49" charset="0"/>
              </a:rPr>
              <a:t>"h1"</a:t>
            </a:r>
            <a:r>
              <a:rPr lang="en-US" altLang="en-US" sz="2000" dirty="0">
                <a:solidFill>
                  <a:srgbClr val="000000"/>
                </a:solidFill>
                <a:latin typeface="Consolas" panose="020B0609020204030204" pitchFamily="49" charset="0"/>
                <a:cs typeface="Consolas" panose="020B0609020204030204" pitchFamily="49" charset="0"/>
              </a:rPr>
              <a:t>, {color: </a:t>
            </a:r>
            <a:r>
              <a:rPr lang="en-US" altLang="en-US" sz="2000" dirty="0">
                <a:solidFill>
                  <a:srgbClr val="A31515"/>
                </a:solidFill>
                <a:latin typeface="Consolas" panose="020B0609020204030204" pitchFamily="49" charset="0"/>
                <a:cs typeface="Consolas" panose="020B0609020204030204" pitchFamily="49" charset="0"/>
              </a:rPr>
              <a:t>"red"</a:t>
            </a:r>
            <a:r>
              <a:rPr lang="en-US" altLang="en-US" sz="2000" dirty="0">
                <a:solidFill>
                  <a:srgbClr val="000000"/>
                </a:solidFill>
                <a:latin typeface="Consolas" panose="020B0609020204030204" pitchFamily="49" charset="0"/>
                <a:cs typeface="Consolas" panose="020B0609020204030204" pitchFamily="49" charset="0"/>
              </a:rPr>
              <a:t>}, </a:t>
            </a:r>
            <a:r>
              <a:rPr lang="en-US" altLang="en-US" sz="2000" dirty="0">
                <a:solidFill>
                  <a:srgbClr val="A31515"/>
                </a:solidFill>
                <a:latin typeface="Consolas" panose="020B0609020204030204" pitchFamily="49" charset="0"/>
                <a:cs typeface="Consolas" panose="020B0609020204030204" pitchFamily="49" charset="0"/>
              </a:rPr>
              <a:t>"</a:t>
            </a:r>
            <a:r>
              <a:rPr lang="en-US" altLang="en-US" sz="2000" dirty="0" smtClean="0">
                <a:solidFill>
                  <a:srgbClr val="A31515"/>
                </a:solidFill>
                <a:latin typeface="Consolas" panose="020B0609020204030204" pitchFamily="49" charset="0"/>
                <a:cs typeface="Consolas" panose="020B0609020204030204" pitchFamily="49" charset="0"/>
              </a:rPr>
              <a:t>Heading here"</a:t>
            </a:r>
            <a:r>
              <a:rPr lang="en-US" altLang="en-US" sz="2000" dirty="0" smtClean="0">
                <a:solidFill>
                  <a:srgbClr val="000000"/>
                </a:solidFill>
                <a:latin typeface="Consolas" panose="020B0609020204030204" pitchFamily="49" charset="0"/>
                <a:cs typeface="Consolas" panose="020B0609020204030204" pitchFamily="49" charset="0"/>
              </a:rPr>
              <a:t>)</a:t>
            </a:r>
            <a:endParaRPr lang="en-US" sz="2000" dirty="0"/>
          </a:p>
        </p:txBody>
      </p:sp>
      <p:sp>
        <p:nvSpPr>
          <p:cNvPr id="11" name="Rectangle 2"/>
          <p:cNvSpPr>
            <a:spLocks noChangeArrowheads="1"/>
          </p:cNvSpPr>
          <p:nvPr/>
        </p:nvSpPr>
        <p:spPr bwMode="auto">
          <a:xfrm>
            <a:off x="3610635" y="2475122"/>
            <a:ext cx="4980851" cy="40011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h1</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r>
              <a:rPr kumimoji="0" lang="en-US" altLang="en-US" sz="20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color</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="red"&gt;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Heading here</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2000" b="0" i="0" u="none" strike="noStrike" cap="none" normalizeH="0" baseline="0" dirty="0" smtClean="0">
                <a:ln>
                  <a:noFill/>
                </a:ln>
                <a:solidFill>
                  <a:srgbClr val="800000"/>
                </a:solidFill>
                <a:effectLst/>
                <a:latin typeface="Consolas" panose="020B0609020204030204" pitchFamily="49" charset="0"/>
                <a:cs typeface="Consolas" panose="020B0609020204030204" pitchFamily="49" charset="0"/>
              </a:rPr>
              <a:t>h1</a:t>
            </a:r>
            <a:r>
              <a:rPr kumimoji="0" lang="en-US" altLang="en-US" sz="20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&gt;</a:t>
            </a:r>
            <a:r>
              <a:rPr kumimoji="0" lang="en-US" altLang="en-US" sz="2000" b="0" i="0" u="none" strike="noStrike" cap="none" normalizeH="0" baseline="0" dirty="0" smtClean="0">
                <a:ln>
                  <a:noFill/>
                </a:ln>
                <a:solidFill>
                  <a:srgbClr val="000000"/>
                </a:solidFill>
                <a:effectLst/>
                <a:latin typeface="Consolas" panose="020B0609020204030204" pitchFamily="49" charset="0"/>
                <a:cs typeface="Consolas" panose="020B0609020204030204" pitchFamily="49" charset="0"/>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14" name="Title 13"/>
          <p:cNvSpPr>
            <a:spLocks noGrp="1"/>
          </p:cNvSpPr>
          <p:nvPr>
            <p:ph type="title"/>
          </p:nvPr>
        </p:nvSpPr>
        <p:spPr/>
        <p:txBody>
          <a:bodyPr/>
          <a:lstStyle/>
          <a:p>
            <a:r>
              <a:rPr lang="en-US" dirty="0" smtClean="0"/>
              <a:t>JSX Compiles to JS</a:t>
            </a:r>
            <a:endParaRPr lang="en-US" dirty="0"/>
          </a:p>
        </p:txBody>
      </p:sp>
      <p:sp>
        <p:nvSpPr>
          <p:cNvPr id="15" name="Down Arrow 14"/>
          <p:cNvSpPr/>
          <p:nvPr/>
        </p:nvSpPr>
        <p:spPr>
          <a:xfrm>
            <a:off x="5822090" y="3018732"/>
            <a:ext cx="557939" cy="1146874"/>
          </a:xfrm>
          <a:prstGeom prst="downArrow">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Tree>
    <p:extLst>
      <p:ext uri="{BB962C8B-B14F-4D97-AF65-F5344CB8AC3E}">
        <p14:creationId xmlns:p14="http://schemas.microsoft.com/office/powerpoint/2010/main" val="131712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C1E19"/>
        </a:solidFill>
        <a:effectLst/>
      </p:bgPr>
    </p:bg>
    <p:spTree>
      <p:nvGrpSpPr>
        <p:cNvPr id="1" name=""/>
        <p:cNvGrpSpPr/>
        <p:nvPr/>
      </p:nvGrpSpPr>
      <p:grpSpPr>
        <a:xfrm>
          <a:off x="0" y="0"/>
          <a:ext cx="0" cy="0"/>
          <a:chOff x="0" y="0"/>
          <a:chExt cx="0" cy="0"/>
        </a:xfrm>
      </p:grpSpPr>
      <p:pic>
        <p:nvPicPr>
          <p:cNvPr id="8" name="Picture 7" descr="Screen Shot 2015-06-23 at 7.25.07 AM.png"/>
          <p:cNvPicPr>
            <a:picLocks noChangeAspect="1"/>
          </p:cNvPicPr>
          <p:nvPr/>
        </p:nvPicPr>
        <p:blipFill rotWithShape="1">
          <a:blip r:embed="rId3">
            <a:extLst>
              <a:ext uri="{28A0092B-C50C-407E-A947-70E740481C1C}">
                <a14:useLocalDpi xmlns:a14="http://schemas.microsoft.com/office/drawing/2010/main" val="0"/>
              </a:ext>
            </a:extLst>
          </a:blip>
          <a:srcRect l="10152" t="30863" r="22192" b="17773"/>
          <a:stretch/>
        </p:blipFill>
        <p:spPr>
          <a:xfrm>
            <a:off x="2778145" y="1467023"/>
            <a:ext cx="11361364" cy="5390977"/>
          </a:xfrm>
          <a:prstGeom prst="rect">
            <a:avLst/>
          </a:prstGeom>
        </p:spPr>
      </p:pic>
      <p:pic>
        <p:nvPicPr>
          <p:cNvPr id="7" name="Picture 6" descr="Screen Shot 2015-06-23 at 7.19.16 AM.png"/>
          <p:cNvPicPr>
            <a:picLocks noChangeAspect="1"/>
          </p:cNvPicPr>
          <p:nvPr/>
        </p:nvPicPr>
        <p:blipFill rotWithShape="1">
          <a:blip r:embed="rId4">
            <a:extLst>
              <a:ext uri="{28A0092B-C50C-407E-A947-70E740481C1C}">
                <a14:useLocalDpi xmlns:a14="http://schemas.microsoft.com/office/drawing/2010/main" val="0"/>
              </a:ext>
            </a:extLst>
          </a:blip>
          <a:srcRect l="9877" t="30863" r="42723" b="18214"/>
          <a:stretch/>
        </p:blipFill>
        <p:spPr>
          <a:xfrm>
            <a:off x="2712382" y="-2217751"/>
            <a:ext cx="8419360" cy="5653212"/>
          </a:xfrm>
          <a:prstGeom prst="rect">
            <a:avLst/>
          </a:prstGeom>
        </p:spPr>
      </p:pic>
      <p:sp>
        <p:nvSpPr>
          <p:cNvPr id="18" name="Right Arrow 17"/>
          <p:cNvSpPr/>
          <p:nvPr/>
        </p:nvSpPr>
        <p:spPr>
          <a:xfrm rot="5400000">
            <a:off x="5985599" y="3284073"/>
            <a:ext cx="468705" cy="332600"/>
          </a:xfrm>
          <a:prstGeom prst="rightArrow">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2" name="Rectangle 1"/>
          <p:cNvSpPr/>
          <p:nvPr/>
        </p:nvSpPr>
        <p:spPr>
          <a:xfrm>
            <a:off x="10849528" y="972154"/>
            <a:ext cx="2053884" cy="5885846"/>
          </a:xfrm>
          <a:prstGeom prst="rect">
            <a:avLst/>
          </a:prstGeom>
          <a:solidFill>
            <a:srgbClr val="1D1E19"/>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
        <p:nvSpPr>
          <p:cNvPr id="6" name="Rectangle 5"/>
          <p:cNvSpPr/>
          <p:nvPr/>
        </p:nvSpPr>
        <p:spPr>
          <a:xfrm>
            <a:off x="2676639" y="3418221"/>
            <a:ext cx="1227310" cy="344957"/>
          </a:xfrm>
          <a:prstGeom prst="rect">
            <a:avLst/>
          </a:prstGeom>
          <a:solidFill>
            <a:srgbClr val="1D1E19"/>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smtClean="0">
              <a:solidFill>
                <a:schemeClr val="bg1"/>
              </a:solidFill>
            </a:endParaRPr>
          </a:p>
        </p:txBody>
      </p:sp>
    </p:spTree>
    <p:extLst>
      <p:ext uri="{BB962C8B-B14F-4D97-AF65-F5344CB8AC3E}">
        <p14:creationId xmlns:p14="http://schemas.microsoft.com/office/powerpoint/2010/main" val="183192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357" y="2587765"/>
            <a:ext cx="8690846" cy="1570983"/>
          </a:xfrm>
        </p:spPr>
        <p:txBody>
          <a:bodyPr/>
          <a:lstStyle/>
          <a:p>
            <a:r>
              <a:rPr lang="en-US" dirty="0" smtClean="0">
                <a:solidFill>
                  <a:schemeClr val="tx1"/>
                </a:solidFill>
              </a:rPr>
              <a:t>What about separation of concerns?</a:t>
            </a:r>
            <a:endParaRPr lang="en-US" dirty="0">
              <a:solidFill>
                <a:schemeClr val="tx1"/>
              </a:solidFill>
            </a:endParaRPr>
          </a:p>
        </p:txBody>
      </p:sp>
    </p:spTree>
    <p:extLst>
      <p:ext uri="{BB962C8B-B14F-4D97-AF65-F5344CB8AC3E}">
        <p14:creationId xmlns:p14="http://schemas.microsoft.com/office/powerpoint/2010/main" val="186852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3"/>
          </p:nvPr>
        </p:nvSpPr>
        <p:spPr>
          <a:xfrm>
            <a:off x="5854861" y="1148985"/>
            <a:ext cx="5295699" cy="4856802"/>
          </a:xfrm>
        </p:spPr>
        <p:txBody>
          <a:bodyPr>
            <a:normAutofit/>
          </a:bodyPr>
          <a:lstStyle/>
          <a:p>
            <a:pPr marL="0" indent="0">
              <a:buNone/>
            </a:pPr>
            <a:r>
              <a:rPr lang="en-US" dirty="0" smtClean="0">
                <a:solidFill>
                  <a:schemeClr val="accent1"/>
                </a:solidFill>
              </a:rPr>
              <a:t>“JS” </a:t>
            </a:r>
            <a:r>
              <a:rPr lang="en-US" dirty="0">
                <a:solidFill>
                  <a:schemeClr val="accent1"/>
                </a:solidFill>
              </a:rPr>
              <a:t>in </a:t>
            </a:r>
            <a:r>
              <a:rPr lang="en-US" dirty="0" smtClean="0">
                <a:solidFill>
                  <a:schemeClr val="accent1"/>
                </a:solidFill>
              </a:rPr>
              <a:t>HTML</a:t>
            </a:r>
          </a:p>
          <a:p>
            <a:pPr marL="0" indent="0">
              <a:buNone/>
            </a:pPr>
            <a:r>
              <a:rPr lang="en-US" dirty="0" smtClean="0">
                <a:solidFill>
                  <a:schemeClr val="tx1">
                    <a:lumMod val="60000"/>
                    <a:lumOff val="40000"/>
                  </a:schemeClr>
                </a:solidFill>
              </a:rPr>
              <a:t>&lt;div </a:t>
            </a:r>
            <a:r>
              <a:rPr lang="en-US" dirty="0" err="1" smtClean="0">
                <a:solidFill>
                  <a:schemeClr val="tx1">
                    <a:lumMod val="60000"/>
                    <a:lumOff val="40000"/>
                  </a:schemeClr>
                </a:solidFill>
              </a:rPr>
              <a:t>ng</a:t>
            </a:r>
            <a:r>
              <a:rPr lang="en-US" dirty="0" smtClean="0">
                <a:solidFill>
                  <a:schemeClr val="tx1">
                    <a:lumMod val="60000"/>
                    <a:lumOff val="40000"/>
                  </a:schemeClr>
                </a:solidFill>
              </a:rPr>
              <a:t>-repeat="user in users"&gt;</a:t>
            </a:r>
          </a:p>
          <a:p>
            <a:pPr marL="0" indent="0">
              <a:buNone/>
            </a:pPr>
            <a:r>
              <a:rPr lang="en-US" dirty="0" smtClean="0">
                <a:solidFill>
                  <a:schemeClr val="tx1">
                    <a:lumMod val="60000"/>
                    <a:lumOff val="40000"/>
                  </a:schemeClr>
                </a:solidFill>
              </a:rPr>
              <a:t>{</a:t>
            </a:r>
            <a:r>
              <a:rPr lang="en-US" dirty="0">
                <a:solidFill>
                  <a:schemeClr val="tx1">
                    <a:lumMod val="60000"/>
                    <a:lumOff val="40000"/>
                  </a:schemeClr>
                </a:solidFill>
              </a:rPr>
              <a:t>{#each </a:t>
            </a:r>
            <a:r>
              <a:rPr lang="en-US" dirty="0" smtClean="0">
                <a:solidFill>
                  <a:schemeClr val="tx1">
                    <a:lumMod val="60000"/>
                    <a:lumOff val="40000"/>
                  </a:schemeClr>
                </a:solidFill>
              </a:rPr>
              <a:t>user in users}}</a:t>
            </a:r>
          </a:p>
          <a:p>
            <a:pPr marL="0" indent="0">
              <a:buNone/>
            </a:pPr>
            <a:r>
              <a:rPr lang="en-US" dirty="0">
                <a:solidFill>
                  <a:schemeClr val="tx1">
                    <a:lumMod val="60000"/>
                    <a:lumOff val="40000"/>
                  </a:schemeClr>
                </a:solidFill>
              </a:rPr>
              <a:t>data-bind="</a:t>
            </a:r>
            <a:r>
              <a:rPr lang="en-US" dirty="0" err="1">
                <a:solidFill>
                  <a:schemeClr val="tx1">
                    <a:lumMod val="60000"/>
                    <a:lumOff val="40000"/>
                  </a:schemeClr>
                </a:solidFill>
              </a:rPr>
              <a:t>foreach</a:t>
            </a:r>
            <a:r>
              <a:rPr lang="en-US" dirty="0">
                <a:solidFill>
                  <a:schemeClr val="tx1">
                    <a:lumMod val="60000"/>
                    <a:lumOff val="40000"/>
                  </a:schemeClr>
                </a:solidFill>
              </a:rPr>
              <a:t>: </a:t>
            </a:r>
            <a:r>
              <a:rPr lang="en-US" dirty="0" smtClean="0">
                <a:solidFill>
                  <a:schemeClr val="tx1">
                    <a:lumMod val="60000"/>
                    <a:lumOff val="40000"/>
                  </a:schemeClr>
                </a:solidFill>
              </a:rPr>
              <a:t>users"&gt;</a:t>
            </a:r>
          </a:p>
          <a:p>
            <a:pPr marL="0" indent="0">
              <a:buNone/>
            </a:pPr>
            <a:endParaRPr lang="en-US" dirty="0">
              <a:solidFill>
                <a:schemeClr val="tx1">
                  <a:lumMod val="60000"/>
                  <a:lumOff val="40000"/>
                </a:schemeClr>
              </a:solidFill>
            </a:endParaRPr>
          </a:p>
          <a:p>
            <a:pPr marL="0" indent="0">
              <a:buNone/>
            </a:pPr>
            <a:endParaRPr lang="en-US" dirty="0">
              <a:solidFill>
                <a:schemeClr val="tx1">
                  <a:lumMod val="60000"/>
                  <a:lumOff val="40000"/>
                </a:schemeClr>
              </a:solidFill>
            </a:endParaRPr>
          </a:p>
          <a:p>
            <a:pPr marL="0" indent="0">
              <a:buNone/>
            </a:pPr>
            <a:r>
              <a:rPr lang="en-US" dirty="0">
                <a:solidFill>
                  <a:srgbClr val="F26722"/>
                </a:solidFill>
              </a:rPr>
              <a:t>“HTML” in JS</a:t>
            </a:r>
          </a:p>
          <a:p>
            <a:pPr marL="0" indent="0">
              <a:buNone/>
            </a:pPr>
            <a:r>
              <a:rPr lang="en-US" dirty="0" smtClean="0">
                <a:solidFill>
                  <a:schemeClr val="tx1">
                    <a:lumMod val="60000"/>
                    <a:lumOff val="40000"/>
                  </a:schemeClr>
                </a:solidFill>
              </a:rPr>
              <a:t>{</a:t>
            </a:r>
            <a:r>
              <a:rPr lang="en-US" dirty="0" err="1" smtClean="0">
                <a:solidFill>
                  <a:schemeClr val="tx1">
                    <a:lumMod val="60000"/>
                    <a:lumOff val="40000"/>
                  </a:schemeClr>
                </a:solidFill>
              </a:rPr>
              <a:t>users.map</a:t>
            </a:r>
            <a:r>
              <a:rPr lang="en-US" dirty="0">
                <a:solidFill>
                  <a:schemeClr val="tx1">
                    <a:lumMod val="60000"/>
                    <a:lumOff val="40000"/>
                  </a:schemeClr>
                </a:solidFill>
              </a:rPr>
              <a:t>(</a:t>
            </a:r>
            <a:r>
              <a:rPr lang="en-US" dirty="0" err="1" smtClean="0">
                <a:solidFill>
                  <a:schemeClr val="tx1">
                    <a:lumMod val="60000"/>
                    <a:lumOff val="40000"/>
                  </a:schemeClr>
                </a:solidFill>
              </a:rPr>
              <a:t>createUserRow</a:t>
            </a:r>
            <a:r>
              <a:rPr lang="en-US" dirty="0">
                <a:solidFill>
                  <a:schemeClr val="tx1">
                    <a:lumMod val="60000"/>
                    <a:lumOff val="40000"/>
                  </a:schemeClr>
                </a:solidFill>
              </a:rPr>
              <a:t>)}</a:t>
            </a:r>
          </a:p>
          <a:p>
            <a:pPr marL="0" indent="0">
              <a:buNone/>
            </a:pPr>
            <a:endParaRPr lang="en-US" dirty="0"/>
          </a:p>
        </p:txBody>
      </p:sp>
      <p:pic>
        <p:nvPicPr>
          <p:cNvPr id="6" name="Picture 2" descr="http://www.toptal.com/uploads/blog/category/logo/291/rea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6395" y="4001060"/>
            <a:ext cx="1577383" cy="1577383"/>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309" y="937594"/>
            <a:ext cx="1339957" cy="1339957"/>
          </a:xfrm>
          <a:prstGeom prst="rect">
            <a:avLst/>
          </a:prstGeom>
        </p:spPr>
      </p:pic>
      <p:sp>
        <p:nvSpPr>
          <p:cNvPr id="8" name="Oval 7"/>
          <p:cNvSpPr/>
          <p:nvPr/>
        </p:nvSpPr>
        <p:spPr>
          <a:xfrm>
            <a:off x="4077702" y="937594"/>
            <a:ext cx="1304535" cy="1304535"/>
          </a:xfrm>
          <a:prstGeom prst="ellipse">
            <a:avLst/>
          </a:prstGeom>
          <a:blipFill rotWithShape="1">
            <a:blip r:embed="rId5"/>
            <a:stretch>
              <a:fillRect/>
            </a:stretch>
          </a:blipFill>
        </p:spPr>
        <p:style>
          <a:lnRef idx="0">
            <a:schemeClr val="dk2">
              <a:shade val="80000"/>
              <a:hueOff val="0"/>
              <a:satOff val="0"/>
              <a:lumOff val="0"/>
              <a:alphaOff val="0"/>
            </a:schemeClr>
          </a:lnRef>
          <a:fillRef idx="1">
            <a:scrgbClr r="0" g="0" b="0"/>
          </a:fillRef>
          <a:effectRef idx="3">
            <a:schemeClr val="dk2">
              <a:tint val="40000"/>
              <a:hueOff val="0"/>
              <a:satOff val="0"/>
              <a:lumOff val="0"/>
              <a:alphaOff val="0"/>
            </a:schemeClr>
          </a:effectRef>
          <a:fontRef idx="minor">
            <a:schemeClr val="lt1">
              <a:hueOff val="0"/>
              <a:satOff val="0"/>
              <a:lumOff val="0"/>
              <a:alphaOff val="0"/>
            </a:schemeClr>
          </a:fontRef>
        </p:style>
      </p:sp>
      <p:pic>
        <p:nvPicPr>
          <p:cNvPr id="9" name="Picture 2" descr="http://www.gravatar.com/avatar/0cf15665a9146ba852bf042b0652780a?s=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891" y="790712"/>
            <a:ext cx="1412827" cy="14128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0553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500"/>
                                        <p:tgtEl>
                                          <p:spTgt spid="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5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Effect transition="in" filter="fade">
                                      <p:cBhvr>
                                        <p:cTn id="35" dur="500"/>
                                        <p:tgtEl>
                                          <p:spTgt spid="2">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
                                            <p:txEl>
                                              <p:pRg st="6" end="6"/>
                                            </p:txEl>
                                          </p:spTgt>
                                        </p:tgtEl>
                                        <p:attrNameLst>
                                          <p:attrName>style.visibility</p:attrName>
                                        </p:attrNameLst>
                                      </p:cBhvr>
                                      <p:to>
                                        <p:strVal val="visible"/>
                                      </p:to>
                                    </p:set>
                                    <p:animEffect transition="in" filter="fade">
                                      <p:cBhvr>
                                        <p:cTn id="45" dur="500"/>
                                        <p:tgtEl>
                                          <p:spTgt spid="2">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xEl>
                                              <p:pRg st="7" end="7"/>
                                            </p:txEl>
                                          </p:spTgt>
                                        </p:tgtEl>
                                        <p:attrNameLst>
                                          <p:attrName>style.visibility</p:attrName>
                                        </p:attrNameLst>
                                      </p:cBhvr>
                                      <p:to>
                                        <p:strVal val="visible"/>
                                      </p:to>
                                    </p:set>
                                    <p:animEffect transition="in" filter="fade">
                                      <p:cBhvr>
                                        <p:cTn id="5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77596" y="874881"/>
            <a:ext cx="4826000" cy="4826000"/>
          </a:xfrm>
          <a:prstGeom prst="rect">
            <a:avLst/>
          </a:prstGeom>
        </p:spPr>
      </p:pic>
      <p:pic>
        <p:nvPicPr>
          <p:cNvPr id="5" name="Picture 4"/>
          <p:cNvPicPr>
            <a:picLocks noChangeAspect="1"/>
          </p:cNvPicPr>
          <p:nvPr/>
        </p:nvPicPr>
        <p:blipFill>
          <a:blip r:embed="rId4"/>
          <a:stretch>
            <a:fillRect/>
          </a:stretch>
        </p:blipFill>
        <p:spPr>
          <a:xfrm>
            <a:off x="1949761" y="1050554"/>
            <a:ext cx="2374017" cy="4437416"/>
          </a:xfrm>
          <a:prstGeom prst="rect">
            <a:avLst/>
          </a:prstGeom>
        </p:spPr>
      </p:pic>
      <p:pic>
        <p:nvPicPr>
          <p:cNvPr id="6" name="Picture 5"/>
          <p:cNvPicPr>
            <a:picLocks noChangeAspect="1"/>
          </p:cNvPicPr>
          <p:nvPr/>
        </p:nvPicPr>
        <p:blipFill>
          <a:blip r:embed="rId5"/>
          <a:stretch>
            <a:fillRect/>
          </a:stretch>
        </p:blipFill>
        <p:spPr>
          <a:xfrm>
            <a:off x="1787349" y="257709"/>
            <a:ext cx="8670215" cy="6502662"/>
          </a:xfrm>
          <a:prstGeom prst="rect">
            <a:avLst/>
          </a:prstGeom>
        </p:spPr>
      </p:pic>
    </p:spTree>
    <p:extLst>
      <p:ext uri="{BB962C8B-B14F-4D97-AF65-F5344CB8AC3E}">
        <p14:creationId xmlns:p14="http://schemas.microsoft.com/office/powerpoint/2010/main" val="198472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a:xfrm>
            <a:off x="4368117" y="3349621"/>
            <a:ext cx="3098153" cy="2656165"/>
          </a:xfrm>
        </p:spPr>
        <p:txBody>
          <a:bodyPr/>
          <a:lstStyle/>
          <a:p>
            <a:pPr marL="0" indent="0" algn="ctr">
              <a:buNone/>
            </a:pPr>
            <a:r>
              <a:rPr lang="en-US" dirty="0"/>
              <a:t>Must stay in sync.</a:t>
            </a:r>
          </a:p>
          <a:p>
            <a:pPr marL="0" indent="0" algn="ctr">
              <a:buNone/>
            </a:pPr>
            <a:r>
              <a:rPr lang="en-US" dirty="0" smtClean="0"/>
              <a:t>No </a:t>
            </a:r>
            <a:r>
              <a:rPr lang="en-US" dirty="0"/>
              <a:t>explicit </a:t>
            </a:r>
            <a:r>
              <a:rPr lang="en-US" dirty="0" smtClean="0"/>
              <a:t>interface!</a:t>
            </a:r>
            <a:endParaRPr lang="en-US" dirty="0"/>
          </a:p>
        </p:txBody>
      </p:sp>
      <p:pic>
        <p:nvPicPr>
          <p:cNvPr id="3" name="Picture 2"/>
          <p:cNvPicPr>
            <a:picLocks noChangeAspect="1"/>
          </p:cNvPicPr>
          <p:nvPr/>
        </p:nvPicPr>
        <p:blipFill>
          <a:blip r:embed="rId3"/>
          <a:stretch>
            <a:fillRect/>
          </a:stretch>
        </p:blipFill>
        <p:spPr>
          <a:xfrm>
            <a:off x="1714393" y="2103832"/>
            <a:ext cx="2990383" cy="2990383"/>
          </a:xfrm>
          <a:prstGeom prst="rect">
            <a:avLst/>
          </a:prstGeom>
        </p:spPr>
      </p:pic>
      <p:pic>
        <p:nvPicPr>
          <p:cNvPr id="7" name="Picture 6"/>
          <p:cNvPicPr>
            <a:picLocks noChangeAspect="1"/>
          </p:cNvPicPr>
          <p:nvPr/>
        </p:nvPicPr>
        <p:blipFill>
          <a:blip r:embed="rId4"/>
          <a:stretch>
            <a:fillRect/>
          </a:stretch>
        </p:blipFill>
        <p:spPr>
          <a:xfrm>
            <a:off x="7760809" y="2170289"/>
            <a:ext cx="2965796" cy="2965796"/>
          </a:xfrm>
          <a:prstGeom prst="rect">
            <a:avLst/>
          </a:prstGeom>
        </p:spPr>
      </p:pic>
    </p:spTree>
    <p:extLst>
      <p:ext uri="{BB962C8B-B14F-4D97-AF65-F5344CB8AC3E}">
        <p14:creationId xmlns:p14="http://schemas.microsoft.com/office/powerpoint/2010/main" val="48487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3357" y="2587765"/>
            <a:ext cx="8690846" cy="1570983"/>
          </a:xfrm>
        </p:spPr>
        <p:txBody>
          <a:bodyPr/>
          <a:lstStyle/>
          <a:p>
            <a:r>
              <a:rPr lang="en-US" dirty="0" smtClean="0">
                <a:solidFill>
                  <a:schemeClr val="tx1"/>
                </a:solidFill>
              </a:rPr>
              <a:t>Separating intertwined concerns </a:t>
            </a:r>
            <a:r>
              <a:rPr lang="en-US" dirty="0" smtClean="0"/>
              <a:t>hinders</a:t>
            </a:r>
            <a:r>
              <a:rPr lang="en-US" dirty="0" smtClean="0">
                <a:solidFill>
                  <a:schemeClr val="tx1"/>
                </a:solidFill>
              </a:rPr>
              <a:t> debugging</a:t>
            </a:r>
            <a:endParaRPr lang="en-US" dirty="0">
              <a:solidFill>
                <a:schemeClr val="tx1"/>
              </a:solidFill>
            </a:endParaRPr>
          </a:p>
        </p:txBody>
      </p:sp>
    </p:spTree>
    <p:extLst>
      <p:ext uri="{BB962C8B-B14F-4D97-AF65-F5344CB8AC3E}">
        <p14:creationId xmlns:p14="http://schemas.microsoft.com/office/powerpoint/2010/main" val="14896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782" y="-281066"/>
            <a:ext cx="11422505" cy="7139066"/>
          </a:xfrm>
          <a:prstGeom prst="rect">
            <a:avLst/>
          </a:prstGeom>
        </p:spPr>
      </p:pic>
      <p:sp>
        <p:nvSpPr>
          <p:cNvPr id="2" name="TextBox 1"/>
          <p:cNvSpPr txBox="1"/>
          <p:nvPr/>
        </p:nvSpPr>
        <p:spPr>
          <a:xfrm>
            <a:off x="4542017" y="5542653"/>
            <a:ext cx="4556055" cy="461665"/>
          </a:xfrm>
          <a:prstGeom prst="rect">
            <a:avLst/>
          </a:prstGeom>
          <a:noFill/>
        </p:spPr>
        <p:txBody>
          <a:bodyPr wrap="none" rtlCol="0">
            <a:spAutoFit/>
          </a:bodyPr>
          <a:lstStyle/>
          <a:p>
            <a:r>
              <a:rPr lang="en-US" sz="2400" dirty="0" smtClean="0">
                <a:solidFill>
                  <a:schemeClr val="bg1"/>
                </a:solidFill>
              </a:rPr>
              <a:t>Compile-time error checking FTW!</a:t>
            </a:r>
            <a:endParaRPr lang="en-US" sz="2400" dirty="0">
              <a:solidFill>
                <a:schemeClr val="bg1"/>
              </a:solidFill>
            </a:endParaRPr>
          </a:p>
        </p:txBody>
      </p:sp>
      <p:cxnSp>
        <p:nvCxnSpPr>
          <p:cNvPr id="4" name="Curved Connector 3"/>
          <p:cNvCxnSpPr/>
          <p:nvPr/>
        </p:nvCxnSpPr>
        <p:spPr>
          <a:xfrm rot="16200000" flipV="1">
            <a:off x="5543370" y="5114637"/>
            <a:ext cx="560616" cy="434712"/>
          </a:xfrm>
          <a:prstGeom prst="curvedConnector3">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715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World of Components</a:t>
            </a:r>
            <a:endParaRPr lang="en-US" dirty="0"/>
          </a:p>
        </p:txBody>
      </p:sp>
      <p:pic>
        <p:nvPicPr>
          <p:cNvPr id="5" name="Picture 2" descr="http://www.emmaazelborn.com/images/bootstr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003" y="898547"/>
            <a:ext cx="2857500"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http://blogs.telerik.com/images/default-source/marketing-team/Kendo_web.jpg?sfvrsn=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3016" y="2859910"/>
            <a:ext cx="2698336" cy="985575"/>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wijmo.com/img/media/wijmo-vert_360x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0408" y="4330854"/>
            <a:ext cx="1657212" cy="184134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8" descr="http://confianzit.org/images/logos/extj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4014" y="2988234"/>
            <a:ext cx="1905000" cy="85725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14" descr="https://encrypted-tbn2.gstatic.com/images?q=tbn:ANd9GcSqtXi9ToCaFAXOJKFD-H0alYsHaWcka-YXgJELwRVzanbW1gi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811" y="1663464"/>
            <a:ext cx="2855203" cy="696725"/>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16" descr="http://upload.wikimedia.org/wikipedia/en/thumb/7/72/JQuery_UI_Logo.svg/559px-JQuery_UI_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6278" y="5028705"/>
            <a:ext cx="3288152" cy="78233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74477" y="2476425"/>
            <a:ext cx="1143075" cy="1143075"/>
          </a:xfrm>
          <a:prstGeom prst="rect">
            <a:avLst/>
          </a:prstGeom>
        </p:spPr>
      </p:pic>
      <p:sp>
        <p:nvSpPr>
          <p:cNvPr id="12" name="Oval 11"/>
          <p:cNvSpPr/>
          <p:nvPr/>
        </p:nvSpPr>
        <p:spPr>
          <a:xfrm>
            <a:off x="9616750" y="4915743"/>
            <a:ext cx="1026938" cy="1026938"/>
          </a:xfrm>
          <a:prstGeom prst="ellipse">
            <a:avLst/>
          </a:prstGeom>
          <a:blipFill rotWithShape="1">
            <a:blip r:embed="rId10"/>
            <a:stretch>
              <a:fillRect/>
            </a:stretch>
          </a:blipFill>
        </p:spPr>
        <p:style>
          <a:lnRef idx="0">
            <a:schemeClr val="dk2">
              <a:shade val="80000"/>
              <a:hueOff val="0"/>
              <a:satOff val="0"/>
              <a:lumOff val="0"/>
              <a:alphaOff val="0"/>
            </a:schemeClr>
          </a:lnRef>
          <a:fillRef idx="1">
            <a:scrgbClr r="0" g="0" b="0"/>
          </a:fillRef>
          <a:effectRef idx="3">
            <a:schemeClr val="dk2">
              <a:tint val="40000"/>
              <a:hueOff val="0"/>
              <a:satOff val="0"/>
              <a:lumOff val="0"/>
              <a:alphaOff val="0"/>
            </a:schemeClr>
          </a:effectRef>
          <a:fontRef idx="minor">
            <a:schemeClr val="lt1">
              <a:hueOff val="0"/>
              <a:satOff val="0"/>
              <a:lumOff val="0"/>
              <a:alphaOff val="0"/>
            </a:schemeClr>
          </a:fontRef>
        </p:style>
      </p:sp>
      <p:pic>
        <p:nvPicPr>
          <p:cNvPr id="13" name="Picture 2" descr="http://www.toptal.com/uploads/blog/category/logo/291/reac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72750" y="1432609"/>
            <a:ext cx="1370938" cy="137093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http://www.gravatar.com/avatar/0cf15665a9146ba852bf042b0652780a?s=2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8671" y="4404851"/>
            <a:ext cx="1412827" cy="1412827"/>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http://devstickers.com/assets/img/pro/96np.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9800809">
            <a:off x="9579778" y="2913825"/>
            <a:ext cx="1855556" cy="18555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9121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234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16858" y="1775479"/>
            <a:ext cx="3016373" cy="4230307"/>
          </a:xfrm>
        </p:spPr>
        <p:txBody>
          <a:bodyPr>
            <a:normAutofit/>
          </a:bodyPr>
          <a:lstStyle/>
          <a:p>
            <a:pPr marL="0" indent="0" algn="ctr">
              <a:buNone/>
            </a:pPr>
            <a:r>
              <a:rPr lang="en-US" sz="4800" dirty="0" smtClean="0"/>
              <a:t>M</a:t>
            </a:r>
            <a:endParaRPr lang="en-US" sz="4800" dirty="0"/>
          </a:p>
        </p:txBody>
      </p:sp>
      <p:sp>
        <p:nvSpPr>
          <p:cNvPr id="4" name="Content Placeholder 2"/>
          <p:cNvSpPr txBox="1">
            <a:spLocks/>
          </p:cNvSpPr>
          <p:nvPr/>
        </p:nvSpPr>
        <p:spPr>
          <a:xfrm>
            <a:off x="4254797" y="1780237"/>
            <a:ext cx="3666219" cy="4230307"/>
          </a:xfrm>
          <a:prstGeom prst="rect">
            <a:avLst/>
          </a:prstGeom>
        </p:spPr>
        <p:txBody>
          <a:bodyPr vert="horz" lIns="0" tIns="0" rIns="0" bIns="0" rtlCol="0">
            <a:normAutofit/>
          </a:bodyPr>
          <a:lstStyle>
            <a:lvl1pPr marL="297129" indent="-297129" algn="l" defTabSz="586116" rtl="0" eaLnBrk="1" latinLnBrk="0" hangingPunct="1">
              <a:spcBef>
                <a:spcPts val="1025"/>
              </a:spcBef>
              <a:buClr>
                <a:schemeClr val="accent1"/>
              </a:buClr>
              <a:buSzPct val="70000"/>
              <a:buFont typeface="Wingdings" charset="2"/>
              <a:buChar char="§"/>
              <a:defRPr sz="2600" b="0" i="0" kern="1200" baseline="0">
                <a:solidFill>
                  <a:schemeClr val="tx1"/>
                </a:solidFill>
                <a:latin typeface="+mn-lt"/>
                <a:ea typeface="+mn-ea"/>
                <a:cs typeface="Arial"/>
              </a:defRPr>
            </a:lvl1pPr>
            <a:lvl2pPr marL="586116" indent="-288987" algn="l" defTabSz="586116" rtl="0" eaLnBrk="1" latinLnBrk="0" hangingPunct="1">
              <a:spcBef>
                <a:spcPts val="679"/>
              </a:spcBef>
              <a:buClr>
                <a:schemeClr val="bg1">
                  <a:lumMod val="65000"/>
                </a:schemeClr>
              </a:buClr>
              <a:buSzPct val="70000"/>
              <a:buFont typeface="Lucida Grande"/>
              <a:buChar char="-"/>
              <a:defRPr sz="2400" b="0" i="0" kern="1200" baseline="0">
                <a:solidFill>
                  <a:schemeClr val="tx1"/>
                </a:solidFill>
                <a:latin typeface="+mn-lt"/>
                <a:ea typeface="+mn-ea"/>
                <a:cs typeface="Arial"/>
              </a:defRPr>
            </a:lvl2pPr>
            <a:lvl3pPr marL="883243" indent="-286954" algn="l" defTabSz="586116" rtl="0" eaLnBrk="1" latinLnBrk="0" hangingPunct="1">
              <a:spcBef>
                <a:spcPts val="615"/>
              </a:spcBef>
              <a:buClr>
                <a:schemeClr val="bg1">
                  <a:lumMod val="85000"/>
                </a:schemeClr>
              </a:buClr>
              <a:buSzPct val="70000"/>
              <a:buFont typeface="Lucida Grande"/>
              <a:buChar char="•"/>
              <a:defRPr sz="2200" b="0" i="0" kern="1200" baseline="0">
                <a:solidFill>
                  <a:schemeClr val="tx1"/>
                </a:solidFill>
                <a:latin typeface="+mn-lt"/>
                <a:ea typeface="+mn-ea"/>
                <a:cs typeface="Arial"/>
              </a:defRPr>
            </a:lvl3pPr>
            <a:lvl4pPr marL="1096934" indent="-213689" algn="l" defTabSz="586116" rtl="0" eaLnBrk="1" latinLnBrk="0" hangingPunct="1">
              <a:spcBef>
                <a:spcPts val="552"/>
              </a:spcBef>
              <a:buClr>
                <a:schemeClr val="bg1">
                  <a:lumMod val="85000"/>
                </a:schemeClr>
              </a:buClr>
              <a:buSzPct val="70000"/>
              <a:buFont typeface="Wingdings" panose="05000000000000000000" pitchFamily="2" charset="2"/>
              <a:buChar char="§"/>
              <a:defRPr sz="2000" b="0" i="0" kern="1200" baseline="0">
                <a:solidFill>
                  <a:schemeClr val="tx1"/>
                </a:solidFill>
                <a:latin typeface="+mn-lt"/>
                <a:ea typeface="+mn-ea"/>
                <a:cs typeface="Arial"/>
              </a:defRPr>
            </a:lvl4pPr>
            <a:lvl5pPr marL="1176303" indent="-297129" algn="l" defTabSz="586116" rtl="0" eaLnBrk="1" latinLnBrk="0" hangingPunct="1">
              <a:spcBef>
                <a:spcPts val="488"/>
              </a:spcBef>
              <a:buClrTx/>
              <a:buSzPct val="70000"/>
              <a:buFont typeface="Myriad Pro Light" panose="020B0403030403020204" pitchFamily="34" charset="0"/>
              <a:buChar char="-"/>
              <a:tabLst/>
              <a:defRPr sz="2133" b="0" i="0" kern="1200" baseline="0">
                <a:solidFill>
                  <a:schemeClr val="tx1"/>
                </a:solidFill>
                <a:latin typeface="Arial"/>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a:lstStyle>
          <a:p>
            <a:pPr marL="0" indent="0" algn="ctr">
              <a:buNone/>
            </a:pPr>
            <a:r>
              <a:rPr lang="en-US" sz="4800" dirty="0" smtClean="0"/>
              <a:t>V</a:t>
            </a:r>
            <a:endParaRPr lang="en-US" sz="4800" dirty="0"/>
          </a:p>
        </p:txBody>
      </p:sp>
      <p:sp>
        <p:nvSpPr>
          <p:cNvPr id="5" name="Content Placeholder 2"/>
          <p:cNvSpPr txBox="1">
            <a:spLocks/>
          </p:cNvSpPr>
          <p:nvPr/>
        </p:nvSpPr>
        <p:spPr>
          <a:xfrm>
            <a:off x="8217658" y="1784994"/>
            <a:ext cx="3666219" cy="4230307"/>
          </a:xfrm>
          <a:prstGeom prst="rect">
            <a:avLst/>
          </a:prstGeom>
        </p:spPr>
        <p:txBody>
          <a:bodyPr vert="horz" lIns="0" tIns="0" rIns="0" bIns="0" rtlCol="0">
            <a:normAutofit/>
          </a:bodyPr>
          <a:lstStyle>
            <a:lvl1pPr marL="297129" indent="-297129" algn="l" defTabSz="586116" rtl="0" eaLnBrk="1" latinLnBrk="0" hangingPunct="1">
              <a:spcBef>
                <a:spcPts val="1025"/>
              </a:spcBef>
              <a:buClr>
                <a:schemeClr val="accent1"/>
              </a:buClr>
              <a:buSzPct val="70000"/>
              <a:buFont typeface="Wingdings" charset="2"/>
              <a:buChar char="§"/>
              <a:defRPr sz="2600" b="0" i="0" kern="1200" baseline="0">
                <a:solidFill>
                  <a:schemeClr val="tx1"/>
                </a:solidFill>
                <a:latin typeface="+mn-lt"/>
                <a:ea typeface="+mn-ea"/>
                <a:cs typeface="Arial"/>
              </a:defRPr>
            </a:lvl1pPr>
            <a:lvl2pPr marL="586116" indent="-288987" algn="l" defTabSz="586116" rtl="0" eaLnBrk="1" latinLnBrk="0" hangingPunct="1">
              <a:spcBef>
                <a:spcPts val="679"/>
              </a:spcBef>
              <a:buClr>
                <a:schemeClr val="bg1">
                  <a:lumMod val="65000"/>
                </a:schemeClr>
              </a:buClr>
              <a:buSzPct val="70000"/>
              <a:buFont typeface="Lucida Grande"/>
              <a:buChar char="-"/>
              <a:defRPr sz="2400" b="0" i="0" kern="1200" baseline="0">
                <a:solidFill>
                  <a:schemeClr val="tx1"/>
                </a:solidFill>
                <a:latin typeface="+mn-lt"/>
                <a:ea typeface="+mn-ea"/>
                <a:cs typeface="Arial"/>
              </a:defRPr>
            </a:lvl2pPr>
            <a:lvl3pPr marL="883243" indent="-286954" algn="l" defTabSz="586116" rtl="0" eaLnBrk="1" latinLnBrk="0" hangingPunct="1">
              <a:spcBef>
                <a:spcPts val="615"/>
              </a:spcBef>
              <a:buClr>
                <a:schemeClr val="bg1">
                  <a:lumMod val="85000"/>
                </a:schemeClr>
              </a:buClr>
              <a:buSzPct val="70000"/>
              <a:buFont typeface="Lucida Grande"/>
              <a:buChar char="•"/>
              <a:defRPr sz="2200" b="0" i="0" kern="1200" baseline="0">
                <a:solidFill>
                  <a:schemeClr val="tx1"/>
                </a:solidFill>
                <a:latin typeface="+mn-lt"/>
                <a:ea typeface="+mn-ea"/>
                <a:cs typeface="Arial"/>
              </a:defRPr>
            </a:lvl3pPr>
            <a:lvl4pPr marL="1096934" indent="-213689" algn="l" defTabSz="586116" rtl="0" eaLnBrk="1" latinLnBrk="0" hangingPunct="1">
              <a:spcBef>
                <a:spcPts val="552"/>
              </a:spcBef>
              <a:buClr>
                <a:schemeClr val="bg1">
                  <a:lumMod val="85000"/>
                </a:schemeClr>
              </a:buClr>
              <a:buSzPct val="70000"/>
              <a:buFont typeface="Wingdings" panose="05000000000000000000" pitchFamily="2" charset="2"/>
              <a:buChar char="§"/>
              <a:defRPr sz="2000" b="0" i="0" kern="1200" baseline="0">
                <a:solidFill>
                  <a:schemeClr val="tx1"/>
                </a:solidFill>
                <a:latin typeface="+mn-lt"/>
                <a:ea typeface="+mn-ea"/>
                <a:cs typeface="Arial"/>
              </a:defRPr>
            </a:lvl4pPr>
            <a:lvl5pPr marL="1176303" indent="-297129" algn="l" defTabSz="586116" rtl="0" eaLnBrk="1" latinLnBrk="0" hangingPunct="1">
              <a:spcBef>
                <a:spcPts val="488"/>
              </a:spcBef>
              <a:buClrTx/>
              <a:buSzPct val="70000"/>
              <a:buFont typeface="Myriad Pro Light" panose="020B0403030403020204" pitchFamily="34" charset="0"/>
              <a:buChar char="-"/>
              <a:tabLst/>
              <a:defRPr sz="2133" b="0" i="0" kern="1200" baseline="0">
                <a:solidFill>
                  <a:schemeClr val="tx1"/>
                </a:solidFill>
                <a:latin typeface="Arial"/>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a:lstStyle>
          <a:p>
            <a:pPr marL="0" indent="0" algn="ctr">
              <a:buNone/>
            </a:pPr>
            <a:r>
              <a:rPr lang="en-US" sz="4800" dirty="0" smtClean="0"/>
              <a:t>C</a:t>
            </a:r>
            <a:endParaRPr lang="en-US" sz="4800" dirty="0"/>
          </a:p>
        </p:txBody>
      </p:sp>
      <p:pic>
        <p:nvPicPr>
          <p:cNvPr id="7" name="Picture 2" descr="http://www.toptal.com/uploads/blog/category/logo/291/rea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7863" y="3291632"/>
            <a:ext cx="1760352" cy="176035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 name="Straight Arrow Connector 8"/>
          <p:cNvCxnSpPr>
            <a:stCxn id="7" idx="0"/>
          </p:cNvCxnSpPr>
          <p:nvPr/>
        </p:nvCxnSpPr>
        <p:spPr>
          <a:xfrm flipH="1" flipV="1">
            <a:off x="6086007" y="2563318"/>
            <a:ext cx="12032" cy="728314"/>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63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16858" y="1775479"/>
            <a:ext cx="3016373" cy="4230307"/>
          </a:xfrm>
        </p:spPr>
        <p:txBody>
          <a:bodyPr>
            <a:normAutofit/>
          </a:bodyPr>
          <a:lstStyle/>
          <a:p>
            <a:pPr marL="0" indent="0" algn="ctr">
              <a:buNone/>
            </a:pPr>
            <a:r>
              <a:rPr lang="en-US" sz="4800" dirty="0" smtClean="0"/>
              <a:t>M</a:t>
            </a:r>
            <a:endParaRPr lang="en-US" sz="4800" dirty="0"/>
          </a:p>
        </p:txBody>
      </p:sp>
      <p:sp>
        <p:nvSpPr>
          <p:cNvPr id="4" name="Content Placeholder 2"/>
          <p:cNvSpPr txBox="1">
            <a:spLocks/>
          </p:cNvSpPr>
          <p:nvPr/>
        </p:nvSpPr>
        <p:spPr>
          <a:xfrm>
            <a:off x="4254797" y="1780237"/>
            <a:ext cx="3666219" cy="4230307"/>
          </a:xfrm>
          <a:prstGeom prst="rect">
            <a:avLst/>
          </a:prstGeom>
        </p:spPr>
        <p:txBody>
          <a:bodyPr vert="horz" lIns="0" tIns="0" rIns="0" bIns="0" rtlCol="0">
            <a:normAutofit/>
          </a:bodyPr>
          <a:lstStyle>
            <a:lvl1pPr marL="297129" indent="-297129" algn="l" defTabSz="586116" rtl="0" eaLnBrk="1" latinLnBrk="0" hangingPunct="1">
              <a:spcBef>
                <a:spcPts val="1025"/>
              </a:spcBef>
              <a:buClr>
                <a:schemeClr val="accent1"/>
              </a:buClr>
              <a:buSzPct val="70000"/>
              <a:buFont typeface="Wingdings" charset="2"/>
              <a:buChar char="§"/>
              <a:defRPr sz="2600" b="0" i="0" kern="1200" baseline="0">
                <a:solidFill>
                  <a:schemeClr val="tx1"/>
                </a:solidFill>
                <a:latin typeface="+mn-lt"/>
                <a:ea typeface="+mn-ea"/>
                <a:cs typeface="Arial"/>
              </a:defRPr>
            </a:lvl1pPr>
            <a:lvl2pPr marL="586116" indent="-288987" algn="l" defTabSz="586116" rtl="0" eaLnBrk="1" latinLnBrk="0" hangingPunct="1">
              <a:spcBef>
                <a:spcPts val="679"/>
              </a:spcBef>
              <a:buClr>
                <a:schemeClr val="bg1">
                  <a:lumMod val="65000"/>
                </a:schemeClr>
              </a:buClr>
              <a:buSzPct val="70000"/>
              <a:buFont typeface="Lucida Grande"/>
              <a:buChar char="-"/>
              <a:defRPr sz="2400" b="0" i="0" kern="1200" baseline="0">
                <a:solidFill>
                  <a:schemeClr val="tx1"/>
                </a:solidFill>
                <a:latin typeface="+mn-lt"/>
                <a:ea typeface="+mn-ea"/>
                <a:cs typeface="Arial"/>
              </a:defRPr>
            </a:lvl2pPr>
            <a:lvl3pPr marL="883243" indent="-286954" algn="l" defTabSz="586116" rtl="0" eaLnBrk="1" latinLnBrk="0" hangingPunct="1">
              <a:spcBef>
                <a:spcPts val="615"/>
              </a:spcBef>
              <a:buClr>
                <a:schemeClr val="bg1">
                  <a:lumMod val="85000"/>
                </a:schemeClr>
              </a:buClr>
              <a:buSzPct val="70000"/>
              <a:buFont typeface="Lucida Grande"/>
              <a:buChar char="•"/>
              <a:defRPr sz="2200" b="0" i="0" kern="1200" baseline="0">
                <a:solidFill>
                  <a:schemeClr val="tx1"/>
                </a:solidFill>
                <a:latin typeface="+mn-lt"/>
                <a:ea typeface="+mn-ea"/>
                <a:cs typeface="Arial"/>
              </a:defRPr>
            </a:lvl3pPr>
            <a:lvl4pPr marL="1096934" indent="-213689" algn="l" defTabSz="586116" rtl="0" eaLnBrk="1" latinLnBrk="0" hangingPunct="1">
              <a:spcBef>
                <a:spcPts val="552"/>
              </a:spcBef>
              <a:buClr>
                <a:schemeClr val="bg1">
                  <a:lumMod val="85000"/>
                </a:schemeClr>
              </a:buClr>
              <a:buSzPct val="70000"/>
              <a:buFont typeface="Wingdings" panose="05000000000000000000" pitchFamily="2" charset="2"/>
              <a:buChar char="§"/>
              <a:defRPr sz="2000" b="0" i="0" kern="1200" baseline="0">
                <a:solidFill>
                  <a:schemeClr val="tx1"/>
                </a:solidFill>
                <a:latin typeface="+mn-lt"/>
                <a:ea typeface="+mn-ea"/>
                <a:cs typeface="Arial"/>
              </a:defRPr>
            </a:lvl4pPr>
            <a:lvl5pPr marL="1176303" indent="-297129" algn="l" defTabSz="586116" rtl="0" eaLnBrk="1" latinLnBrk="0" hangingPunct="1">
              <a:spcBef>
                <a:spcPts val="488"/>
              </a:spcBef>
              <a:buClrTx/>
              <a:buSzPct val="70000"/>
              <a:buFont typeface="Myriad Pro Light" panose="020B0403030403020204" pitchFamily="34" charset="0"/>
              <a:buChar char="-"/>
              <a:tabLst/>
              <a:defRPr sz="2133" b="0" i="0" kern="1200" baseline="0">
                <a:solidFill>
                  <a:schemeClr val="tx1"/>
                </a:solidFill>
                <a:latin typeface="Arial"/>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a:lstStyle>
          <a:p>
            <a:pPr marL="0" indent="0" algn="ctr">
              <a:buNone/>
            </a:pPr>
            <a:r>
              <a:rPr lang="en-US" sz="4800" dirty="0" smtClean="0"/>
              <a:t>V</a:t>
            </a:r>
            <a:endParaRPr lang="en-US" sz="4800" dirty="0"/>
          </a:p>
        </p:txBody>
      </p:sp>
      <p:sp>
        <p:nvSpPr>
          <p:cNvPr id="5" name="Content Placeholder 2"/>
          <p:cNvSpPr txBox="1">
            <a:spLocks/>
          </p:cNvSpPr>
          <p:nvPr/>
        </p:nvSpPr>
        <p:spPr>
          <a:xfrm>
            <a:off x="8217658" y="1784994"/>
            <a:ext cx="3666219" cy="4230307"/>
          </a:xfrm>
          <a:prstGeom prst="rect">
            <a:avLst/>
          </a:prstGeom>
        </p:spPr>
        <p:txBody>
          <a:bodyPr vert="horz" lIns="0" tIns="0" rIns="0" bIns="0" rtlCol="0">
            <a:normAutofit/>
          </a:bodyPr>
          <a:lstStyle>
            <a:lvl1pPr marL="297129" indent="-297129" algn="l" defTabSz="586116" rtl="0" eaLnBrk="1" latinLnBrk="0" hangingPunct="1">
              <a:spcBef>
                <a:spcPts val="1025"/>
              </a:spcBef>
              <a:buClr>
                <a:schemeClr val="accent1"/>
              </a:buClr>
              <a:buSzPct val="70000"/>
              <a:buFont typeface="Wingdings" charset="2"/>
              <a:buChar char="§"/>
              <a:defRPr sz="2600" b="0" i="0" kern="1200" baseline="0">
                <a:solidFill>
                  <a:schemeClr val="tx1"/>
                </a:solidFill>
                <a:latin typeface="+mn-lt"/>
                <a:ea typeface="+mn-ea"/>
                <a:cs typeface="Arial"/>
              </a:defRPr>
            </a:lvl1pPr>
            <a:lvl2pPr marL="586116" indent="-288987" algn="l" defTabSz="586116" rtl="0" eaLnBrk="1" latinLnBrk="0" hangingPunct="1">
              <a:spcBef>
                <a:spcPts val="679"/>
              </a:spcBef>
              <a:buClr>
                <a:schemeClr val="bg1">
                  <a:lumMod val="65000"/>
                </a:schemeClr>
              </a:buClr>
              <a:buSzPct val="70000"/>
              <a:buFont typeface="Lucida Grande"/>
              <a:buChar char="-"/>
              <a:defRPr sz="2400" b="0" i="0" kern="1200" baseline="0">
                <a:solidFill>
                  <a:schemeClr val="tx1"/>
                </a:solidFill>
                <a:latin typeface="+mn-lt"/>
                <a:ea typeface="+mn-ea"/>
                <a:cs typeface="Arial"/>
              </a:defRPr>
            </a:lvl2pPr>
            <a:lvl3pPr marL="883243" indent="-286954" algn="l" defTabSz="586116" rtl="0" eaLnBrk="1" latinLnBrk="0" hangingPunct="1">
              <a:spcBef>
                <a:spcPts val="615"/>
              </a:spcBef>
              <a:buClr>
                <a:schemeClr val="bg1">
                  <a:lumMod val="85000"/>
                </a:schemeClr>
              </a:buClr>
              <a:buSzPct val="70000"/>
              <a:buFont typeface="Lucida Grande"/>
              <a:buChar char="•"/>
              <a:defRPr sz="2200" b="0" i="0" kern="1200" baseline="0">
                <a:solidFill>
                  <a:schemeClr val="tx1"/>
                </a:solidFill>
                <a:latin typeface="+mn-lt"/>
                <a:ea typeface="+mn-ea"/>
                <a:cs typeface="Arial"/>
              </a:defRPr>
            </a:lvl3pPr>
            <a:lvl4pPr marL="1096934" indent="-213689" algn="l" defTabSz="586116" rtl="0" eaLnBrk="1" latinLnBrk="0" hangingPunct="1">
              <a:spcBef>
                <a:spcPts val="552"/>
              </a:spcBef>
              <a:buClr>
                <a:schemeClr val="bg1">
                  <a:lumMod val="85000"/>
                </a:schemeClr>
              </a:buClr>
              <a:buSzPct val="70000"/>
              <a:buFont typeface="Wingdings" panose="05000000000000000000" pitchFamily="2" charset="2"/>
              <a:buChar char="§"/>
              <a:defRPr sz="2000" b="0" i="0" kern="1200" baseline="0">
                <a:solidFill>
                  <a:schemeClr val="tx1"/>
                </a:solidFill>
                <a:latin typeface="+mn-lt"/>
                <a:ea typeface="+mn-ea"/>
                <a:cs typeface="Arial"/>
              </a:defRPr>
            </a:lvl4pPr>
            <a:lvl5pPr marL="1176303" indent="-297129" algn="l" defTabSz="586116" rtl="0" eaLnBrk="1" latinLnBrk="0" hangingPunct="1">
              <a:spcBef>
                <a:spcPts val="488"/>
              </a:spcBef>
              <a:buClrTx/>
              <a:buSzPct val="70000"/>
              <a:buFont typeface="Myriad Pro Light" panose="020B0403030403020204" pitchFamily="34" charset="0"/>
              <a:buChar char="-"/>
              <a:tabLst/>
              <a:defRPr sz="2133" b="0" i="0" kern="1200" baseline="0">
                <a:solidFill>
                  <a:schemeClr val="tx1"/>
                </a:solidFill>
                <a:latin typeface="Arial"/>
                <a:ea typeface="+mn-ea"/>
                <a:cs typeface="Arial"/>
              </a:defRPr>
            </a:lvl5pPr>
            <a:lvl6pPr marL="1609784" indent="-215723" algn="l" defTabSz="586116"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753" indent="-293058" algn="l" defTabSz="586116" rtl="0" eaLnBrk="1" latinLnBrk="0" hangingPunct="1">
              <a:spcBef>
                <a:spcPct val="20000"/>
              </a:spcBef>
              <a:buFont typeface="Arial"/>
              <a:buChar char="•"/>
              <a:defRPr sz="2533" kern="1200">
                <a:solidFill>
                  <a:schemeClr val="tx1"/>
                </a:solidFill>
                <a:latin typeface="+mn-lt"/>
                <a:ea typeface="+mn-ea"/>
                <a:cs typeface="+mn-cs"/>
              </a:defRPr>
            </a:lvl7pPr>
            <a:lvl8pPr marL="4395869" indent="-293058" algn="l" defTabSz="586116" rtl="0" eaLnBrk="1" latinLnBrk="0" hangingPunct="1">
              <a:spcBef>
                <a:spcPct val="20000"/>
              </a:spcBef>
              <a:buFont typeface="Arial"/>
              <a:buChar char="•"/>
              <a:defRPr sz="2533" kern="1200">
                <a:solidFill>
                  <a:schemeClr val="tx1"/>
                </a:solidFill>
                <a:latin typeface="+mn-lt"/>
                <a:ea typeface="+mn-ea"/>
                <a:cs typeface="+mn-cs"/>
              </a:defRPr>
            </a:lvl8pPr>
            <a:lvl9pPr marL="4981983" indent="-293058" algn="l" defTabSz="586116" rtl="0" eaLnBrk="1" latinLnBrk="0" hangingPunct="1">
              <a:spcBef>
                <a:spcPct val="20000"/>
              </a:spcBef>
              <a:buFont typeface="Arial"/>
              <a:buChar char="•"/>
              <a:defRPr sz="2533" kern="1200">
                <a:solidFill>
                  <a:schemeClr val="tx1"/>
                </a:solidFill>
                <a:latin typeface="+mn-lt"/>
                <a:ea typeface="+mn-ea"/>
                <a:cs typeface="+mn-cs"/>
              </a:defRPr>
            </a:lvl9pPr>
          </a:lstStyle>
          <a:p>
            <a:pPr marL="0" indent="0" algn="ctr">
              <a:buNone/>
            </a:pPr>
            <a:r>
              <a:rPr lang="en-US" sz="4800" dirty="0" smtClean="0"/>
              <a:t>C</a:t>
            </a:r>
            <a:endParaRPr lang="en-US" sz="4800" dirty="0"/>
          </a:p>
        </p:txBody>
      </p:sp>
      <p:pic>
        <p:nvPicPr>
          <p:cNvPr id="7" name="Picture 2" descr="http://www.toptal.com/uploads/blog/category/logo/291/rea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9863" y="3317032"/>
            <a:ext cx="1760352" cy="176035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0" name="Group 9"/>
          <p:cNvGrpSpPr/>
          <p:nvPr/>
        </p:nvGrpSpPr>
        <p:grpSpPr>
          <a:xfrm>
            <a:off x="6324600" y="2438400"/>
            <a:ext cx="3479800" cy="878632"/>
            <a:chOff x="6426200" y="2438400"/>
            <a:chExt cx="3479800" cy="878632"/>
          </a:xfrm>
        </p:grpSpPr>
        <p:cxnSp>
          <p:nvCxnSpPr>
            <p:cNvPr id="9" name="Straight Arrow Connector 8"/>
            <p:cNvCxnSpPr/>
            <p:nvPr/>
          </p:nvCxnSpPr>
          <p:spPr>
            <a:xfrm flipH="1" flipV="1">
              <a:off x="6426200" y="2489200"/>
              <a:ext cx="1653039" cy="802432"/>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8409440" y="2438400"/>
              <a:ext cx="1496560" cy="878632"/>
            </a:xfrm>
            <a:prstGeom prst="straightConnector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39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JSX Friendly Editors</a:t>
            </a:r>
            <a:endParaRPr lang="en-US" dirty="0"/>
          </a:p>
        </p:txBody>
      </p:sp>
      <p:sp>
        <p:nvSpPr>
          <p:cNvPr id="3" name="TextBox 2"/>
          <p:cNvSpPr txBox="1"/>
          <p:nvPr/>
        </p:nvSpPr>
        <p:spPr>
          <a:xfrm>
            <a:off x="4254436" y="4247056"/>
            <a:ext cx="184666"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stretch>
            <a:fillRect/>
          </a:stretch>
        </p:blipFill>
        <p:spPr>
          <a:xfrm>
            <a:off x="3009658" y="1787119"/>
            <a:ext cx="1900563" cy="1900563"/>
          </a:xfrm>
          <a:prstGeom prst="rect">
            <a:avLst/>
          </a:prstGeom>
        </p:spPr>
      </p:pic>
      <p:pic>
        <p:nvPicPr>
          <p:cNvPr id="6" name="Picture 5"/>
          <p:cNvPicPr>
            <a:picLocks noChangeAspect="1"/>
          </p:cNvPicPr>
          <p:nvPr/>
        </p:nvPicPr>
        <p:blipFill>
          <a:blip r:embed="rId4"/>
          <a:stretch>
            <a:fillRect/>
          </a:stretch>
        </p:blipFill>
        <p:spPr>
          <a:xfrm>
            <a:off x="6442618" y="4431722"/>
            <a:ext cx="3909209" cy="1303070"/>
          </a:xfrm>
          <a:prstGeom prst="rect">
            <a:avLst/>
          </a:prstGeom>
        </p:spPr>
      </p:pic>
      <p:pic>
        <p:nvPicPr>
          <p:cNvPr id="7" name="Picture 6"/>
          <p:cNvPicPr>
            <a:picLocks noChangeAspect="1"/>
          </p:cNvPicPr>
          <p:nvPr/>
        </p:nvPicPr>
        <p:blipFill>
          <a:blip r:embed="rId5"/>
          <a:stretch>
            <a:fillRect/>
          </a:stretch>
        </p:blipFill>
        <p:spPr>
          <a:xfrm>
            <a:off x="6543352" y="1830234"/>
            <a:ext cx="1853871" cy="1853871"/>
          </a:xfrm>
          <a:prstGeom prst="rect">
            <a:avLst/>
          </a:prstGeom>
        </p:spPr>
      </p:pic>
      <p:pic>
        <p:nvPicPr>
          <p:cNvPr id="10" name="Picture 9"/>
          <p:cNvPicPr>
            <a:picLocks noChangeAspect="1"/>
          </p:cNvPicPr>
          <p:nvPr/>
        </p:nvPicPr>
        <p:blipFill>
          <a:blip r:embed="rId6"/>
          <a:stretch>
            <a:fillRect/>
          </a:stretch>
        </p:blipFill>
        <p:spPr>
          <a:xfrm>
            <a:off x="2689939" y="3813257"/>
            <a:ext cx="2540000" cy="2540000"/>
          </a:xfrm>
          <a:prstGeom prst="rect">
            <a:avLst/>
          </a:prstGeom>
        </p:spPr>
      </p:pic>
    </p:spTree>
    <p:extLst>
      <p:ext uri="{BB962C8B-B14F-4D97-AF65-F5344CB8AC3E}">
        <p14:creationId xmlns:p14="http://schemas.microsoft.com/office/powerpoint/2010/main" val="21361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569" y="2545894"/>
            <a:ext cx="10979183" cy="1570983"/>
          </a:xfrm>
        </p:spPr>
        <p:txBody>
          <a:bodyPr/>
          <a:lstStyle/>
          <a:p>
            <a:r>
              <a:rPr lang="en-US" dirty="0" smtClean="0">
                <a:solidFill>
                  <a:schemeClr val="bg1"/>
                </a:solidFill>
              </a:rPr>
              <a:t>Virtual DOM</a:t>
            </a:r>
            <a:endParaRPr lang="en-US" dirty="0">
              <a:solidFill>
                <a:schemeClr val="bg1"/>
              </a:solidFill>
            </a:endParaRPr>
          </a:p>
        </p:txBody>
      </p:sp>
    </p:spTree>
    <p:extLst>
      <p:ext uri="{BB962C8B-B14F-4D97-AF65-F5344CB8AC3E}">
        <p14:creationId xmlns:p14="http://schemas.microsoft.com/office/powerpoint/2010/main" val="172508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onlinefilmschool.info/wp-content/uploads/2012/09/lighting-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96" y="0"/>
            <a:ext cx="10552014" cy="685938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532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Updating the DOM is expensive</a:t>
            </a:r>
            <a:endParaRPr lang="en-US" dirty="0"/>
          </a:p>
        </p:txBody>
      </p:sp>
      <p:sp>
        <p:nvSpPr>
          <p:cNvPr id="4" name="Title 3"/>
          <p:cNvSpPr>
            <a:spLocks noGrp="1"/>
          </p:cNvSpPr>
          <p:nvPr>
            <p:ph type="title"/>
          </p:nvPr>
        </p:nvSpPr>
        <p:spPr/>
        <p:txBody>
          <a:bodyPr/>
          <a:lstStyle/>
          <a:p>
            <a:r>
              <a:rPr lang="en-US" dirty="0" smtClean="0"/>
              <a:t>Why Virtual DOM?</a:t>
            </a:r>
            <a:endParaRPr lang="en-US" dirty="0"/>
          </a:p>
        </p:txBody>
      </p:sp>
      <p:pic>
        <p:nvPicPr>
          <p:cNvPr id="5" name="Picture 2" descr="http://www.toptal.com/uploads/blog/category/logo/291/rea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737" y="2996346"/>
            <a:ext cx="1760352" cy="176035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1217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23"/>
          </p:nvPr>
        </p:nvSpPr>
        <p:spPr/>
        <p:txBody>
          <a:bodyPr/>
          <a:lstStyle/>
          <a:p>
            <a:pPr marL="0" indent="0">
              <a:buNone/>
            </a:pPr>
            <a:r>
              <a:rPr lang="en-US" dirty="0" smtClean="0"/>
              <a:t>Compare DOM’s current state to desired new state.</a:t>
            </a:r>
          </a:p>
          <a:p>
            <a:pPr marL="0" indent="0">
              <a:buNone/>
            </a:pPr>
            <a:endParaRPr lang="en-US" dirty="0"/>
          </a:p>
          <a:p>
            <a:pPr marL="0" indent="0">
              <a:buNone/>
            </a:pPr>
            <a:r>
              <a:rPr lang="en-US" dirty="0" smtClean="0"/>
              <a:t>Update the DOM in the most efficient way.</a:t>
            </a:r>
            <a:endParaRPr lang="en-US" dirty="0"/>
          </a:p>
        </p:txBody>
      </p:sp>
      <p:sp>
        <p:nvSpPr>
          <p:cNvPr id="7" name="Text Placeholder 6"/>
          <p:cNvSpPr>
            <a:spLocks noGrp="1"/>
          </p:cNvSpPr>
          <p:nvPr>
            <p:ph type="body" sz="quarter" idx="18"/>
          </p:nvPr>
        </p:nvSpPr>
        <p:spPr/>
        <p:txBody>
          <a:bodyPr/>
          <a:lstStyle/>
          <a:p>
            <a:r>
              <a:rPr lang="en-US" dirty="0" smtClean="0"/>
              <a:t>With Virtual DOM</a:t>
            </a:r>
            <a:endParaRPr lang="en-US" dirty="0"/>
          </a:p>
        </p:txBody>
      </p:sp>
      <p:sp>
        <p:nvSpPr>
          <p:cNvPr id="8" name="Content Placeholder 7"/>
          <p:cNvSpPr>
            <a:spLocks noGrp="1"/>
          </p:cNvSpPr>
          <p:nvPr>
            <p:ph sz="quarter" idx="22"/>
          </p:nvPr>
        </p:nvSpPr>
        <p:spPr/>
        <p:txBody>
          <a:bodyPr/>
          <a:lstStyle/>
          <a:p>
            <a:pPr marL="0" indent="0">
              <a:buNone/>
            </a:pPr>
            <a:r>
              <a:rPr lang="en-US" dirty="0" smtClean="0"/>
              <a:t>Blindly update DOM using new state.</a:t>
            </a:r>
            <a:endParaRPr lang="en-US" dirty="0"/>
          </a:p>
        </p:txBody>
      </p:sp>
      <p:sp>
        <p:nvSpPr>
          <p:cNvPr id="6" name="Text Placeholder 5"/>
          <p:cNvSpPr>
            <a:spLocks noGrp="1"/>
          </p:cNvSpPr>
          <p:nvPr>
            <p:ph type="body" sz="quarter" idx="17"/>
          </p:nvPr>
        </p:nvSpPr>
        <p:spPr/>
        <p:txBody>
          <a:bodyPr/>
          <a:lstStyle/>
          <a:p>
            <a:r>
              <a:rPr lang="en-US" dirty="0" smtClean="0"/>
              <a:t>Without Virtual DOM</a:t>
            </a:r>
            <a:endParaRPr lang="en-US" dirty="0"/>
          </a:p>
        </p:txBody>
      </p:sp>
      <p:sp>
        <p:nvSpPr>
          <p:cNvPr id="5" name="Title 4"/>
          <p:cNvSpPr>
            <a:spLocks noGrp="1"/>
          </p:cNvSpPr>
          <p:nvPr>
            <p:ph type="title"/>
          </p:nvPr>
        </p:nvSpPr>
        <p:spPr/>
        <p:txBody>
          <a:bodyPr/>
          <a:lstStyle/>
          <a:p>
            <a:r>
              <a:rPr lang="en-US" dirty="0" smtClean="0"/>
              <a:t>The Virtual DOM</a:t>
            </a:r>
            <a:endParaRPr lang="en-US" dirty="0"/>
          </a:p>
        </p:txBody>
      </p:sp>
    </p:spTree>
    <p:extLst>
      <p:ext uri="{BB962C8B-B14F-4D97-AF65-F5344CB8AC3E}">
        <p14:creationId xmlns:p14="http://schemas.microsoft.com/office/powerpoint/2010/main" val="16193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931476" y="1529394"/>
          <a:ext cx="4781494" cy="3106132"/>
        </p:xfrm>
        <a:graphic>
          <a:graphicData uri="http://schemas.openxmlformats.org/drawingml/2006/table">
            <a:tbl>
              <a:tblPr firstRow="1" bandRow="1">
                <a:tableStyleId>{5C22544A-7EE6-4342-B048-85BDC9FD1C3A}</a:tableStyleId>
              </a:tblPr>
              <a:tblGrid>
                <a:gridCol w="2390747"/>
                <a:gridCol w="2390747"/>
              </a:tblGrid>
              <a:tr h="569016">
                <a:tc>
                  <a:txBody>
                    <a:bodyPr/>
                    <a:lstStyle/>
                    <a:p>
                      <a:endParaRPr lang="en-US" dirty="0"/>
                    </a:p>
                  </a:txBody>
                  <a:tcPr/>
                </a:tc>
                <a:tc>
                  <a:txBody>
                    <a:bodyPr/>
                    <a:lstStyle/>
                    <a:p>
                      <a:endParaRPr lang="en-US"/>
                    </a:p>
                  </a:txBody>
                  <a:tcPr/>
                </a:tc>
              </a:tr>
              <a:tr h="634279">
                <a:tc>
                  <a:txBody>
                    <a:bodyPr/>
                    <a:lstStyle/>
                    <a:p>
                      <a:endParaRPr lang="en-US"/>
                    </a:p>
                  </a:txBody>
                  <a:tcPr/>
                </a:tc>
                <a:tc>
                  <a:txBody>
                    <a:bodyPr/>
                    <a:lstStyle/>
                    <a:p>
                      <a:endParaRPr lang="en-US"/>
                    </a:p>
                  </a:txBody>
                  <a:tcPr/>
                </a:tc>
              </a:tr>
              <a:tr h="634279">
                <a:tc>
                  <a:txBody>
                    <a:bodyPr/>
                    <a:lstStyle/>
                    <a:p>
                      <a:endParaRPr lang="en-US"/>
                    </a:p>
                  </a:txBody>
                  <a:tcPr/>
                </a:tc>
                <a:tc>
                  <a:txBody>
                    <a:bodyPr/>
                    <a:lstStyle/>
                    <a:p>
                      <a:endParaRPr lang="en-US"/>
                    </a:p>
                  </a:txBody>
                  <a:tcPr/>
                </a:tc>
              </a:tr>
              <a:tr h="634279">
                <a:tc>
                  <a:txBody>
                    <a:bodyPr/>
                    <a:lstStyle/>
                    <a:p>
                      <a:endParaRPr lang="en-US" dirty="0"/>
                    </a:p>
                  </a:txBody>
                  <a:tcPr/>
                </a:tc>
                <a:tc>
                  <a:txBody>
                    <a:bodyPr/>
                    <a:lstStyle/>
                    <a:p>
                      <a:endParaRPr lang="en-US"/>
                    </a:p>
                  </a:txBody>
                  <a:tcPr/>
                </a:tc>
              </a:tr>
              <a:tr h="634279">
                <a:tc>
                  <a:txBody>
                    <a:bodyPr/>
                    <a:lstStyle/>
                    <a:p>
                      <a:endParaRPr lang="en-US" dirty="0"/>
                    </a:p>
                  </a:txBody>
                  <a:tcPr/>
                </a:tc>
                <a:tc>
                  <a:txBody>
                    <a:bodyPr/>
                    <a:lstStyle/>
                    <a:p>
                      <a:endParaRPr lang="en-US" dirty="0"/>
                    </a:p>
                  </a:txBody>
                  <a:tcPr/>
                </a:tc>
              </a:tr>
            </a:tbl>
          </a:graphicData>
        </a:graphic>
      </p:graphicFrame>
      <p:sp>
        <p:nvSpPr>
          <p:cNvPr id="3" name="Title 2"/>
          <p:cNvSpPr>
            <a:spLocks noGrp="1"/>
          </p:cNvSpPr>
          <p:nvPr>
            <p:ph type="title"/>
          </p:nvPr>
        </p:nvSpPr>
        <p:spPr/>
        <p:txBody>
          <a:bodyPr/>
          <a:lstStyle/>
          <a:p>
            <a:r>
              <a:rPr lang="en-US" dirty="0" smtClean="0"/>
              <a:t>Removing a Row…</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121" y="1855289"/>
            <a:ext cx="1143075" cy="1143075"/>
          </a:xfrm>
          <a:prstGeom prst="rect">
            <a:avLst/>
          </a:prstGeom>
        </p:spPr>
      </p:pic>
      <p:pic>
        <p:nvPicPr>
          <p:cNvPr id="6" name="Picture 2" descr="http://www.gravatar.com/avatar/0cf15665a9146ba852bf042b0652780a?s=2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70" y="2738196"/>
            <a:ext cx="1412827" cy="1412827"/>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http://www.toptal.com/uploads/blog/category/logo/291/reac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9835" y="2501037"/>
            <a:ext cx="1370938" cy="137093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Oval 7"/>
          <p:cNvSpPr/>
          <p:nvPr/>
        </p:nvSpPr>
        <p:spPr>
          <a:xfrm>
            <a:off x="1713478" y="2912803"/>
            <a:ext cx="1026938" cy="1026938"/>
          </a:xfrm>
          <a:prstGeom prst="ellipse">
            <a:avLst/>
          </a:prstGeom>
          <a:blipFill rotWithShape="1">
            <a:blip r:embed="rId6"/>
            <a:stretch>
              <a:fillRect/>
            </a:stretch>
          </a:blipFill>
        </p:spPr>
        <p:style>
          <a:lnRef idx="0">
            <a:schemeClr val="dk2">
              <a:shade val="80000"/>
              <a:hueOff val="0"/>
              <a:satOff val="0"/>
              <a:lumOff val="0"/>
              <a:alphaOff val="0"/>
            </a:schemeClr>
          </a:lnRef>
          <a:fillRef idx="1">
            <a:scrgbClr r="0" g="0" b="0"/>
          </a:fillRef>
          <a:effectRef idx="3">
            <a:schemeClr val="dk2">
              <a:tint val="40000"/>
              <a:hueOff val="0"/>
              <a:satOff val="0"/>
              <a:lumOff val="0"/>
              <a:alphaOff val="0"/>
            </a:schemeClr>
          </a:effectRef>
          <a:fontRef idx="minor">
            <a:schemeClr val="lt1">
              <a:hueOff val="0"/>
              <a:satOff val="0"/>
              <a:lumOff val="0"/>
              <a:alphaOff val="0"/>
            </a:schemeClr>
          </a:fontRef>
        </p:style>
      </p:sp>
      <p:sp>
        <p:nvSpPr>
          <p:cNvPr id="9" name="TextBox 8"/>
          <p:cNvSpPr txBox="1"/>
          <p:nvPr/>
        </p:nvSpPr>
        <p:spPr>
          <a:xfrm>
            <a:off x="288361" y="4420101"/>
            <a:ext cx="2905411" cy="461665"/>
          </a:xfrm>
          <a:prstGeom prst="rect">
            <a:avLst/>
          </a:prstGeom>
          <a:noFill/>
        </p:spPr>
        <p:txBody>
          <a:bodyPr wrap="none" rtlCol="0">
            <a:spAutoFit/>
          </a:bodyPr>
          <a:lstStyle/>
          <a:p>
            <a:r>
              <a:rPr lang="en-US" sz="2400" dirty="0" smtClean="0"/>
              <a:t>Redraws entire table</a:t>
            </a:r>
            <a:endParaRPr lang="en-US" sz="2400" dirty="0"/>
          </a:p>
        </p:txBody>
      </p:sp>
      <p:sp>
        <p:nvSpPr>
          <p:cNvPr id="10" name="TextBox 9"/>
          <p:cNvSpPr txBox="1"/>
          <p:nvPr/>
        </p:nvSpPr>
        <p:spPr>
          <a:xfrm>
            <a:off x="9177652" y="4420101"/>
            <a:ext cx="2397131" cy="461665"/>
          </a:xfrm>
          <a:prstGeom prst="rect">
            <a:avLst/>
          </a:prstGeom>
          <a:noFill/>
        </p:spPr>
        <p:txBody>
          <a:bodyPr wrap="none" rtlCol="0">
            <a:spAutoFit/>
          </a:bodyPr>
          <a:lstStyle/>
          <a:p>
            <a:r>
              <a:rPr lang="en-US" sz="2400" dirty="0" smtClean="0"/>
              <a:t>Removes the row</a:t>
            </a:r>
            <a:endParaRPr lang="en-US" sz="2400" dirty="0"/>
          </a:p>
        </p:txBody>
      </p:sp>
    </p:spTree>
    <p:extLst>
      <p:ext uri="{BB962C8B-B14F-4D97-AF65-F5344CB8AC3E}">
        <p14:creationId xmlns:p14="http://schemas.microsoft.com/office/powerpoint/2010/main" val="102333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842" y="2569793"/>
            <a:ext cx="10979183" cy="1570983"/>
          </a:xfrm>
        </p:spPr>
        <p:txBody>
          <a:bodyPr/>
          <a:lstStyle/>
          <a:p>
            <a:pPr algn="l"/>
            <a:r>
              <a:rPr lang="en-US" dirty="0" smtClean="0">
                <a:solidFill>
                  <a:schemeClr val="tx1"/>
                </a:solidFill>
              </a:rPr>
              <a:t>Hard to argue with the results…</a:t>
            </a:r>
            <a:endParaRPr lang="en-US" dirty="0">
              <a:solidFill>
                <a:schemeClr val="tx1"/>
              </a:solidFill>
            </a:endParaRPr>
          </a:p>
        </p:txBody>
      </p:sp>
    </p:spTree>
    <p:extLst>
      <p:ext uri="{BB962C8B-B14F-4D97-AF65-F5344CB8AC3E}">
        <p14:creationId xmlns:p14="http://schemas.microsoft.com/office/powerpoint/2010/main" val="184807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They call it </a:t>
            </a:r>
            <a:r>
              <a:rPr lang="en-US" dirty="0" smtClean="0">
                <a:solidFill>
                  <a:schemeClr val="accent2"/>
                </a:solidFill>
              </a:rPr>
              <a:t>React </a:t>
            </a:r>
            <a:r>
              <a:rPr lang="en-US" dirty="0" smtClean="0"/>
              <a:t>for a reason.</a:t>
            </a:r>
            <a:endParaRPr lang="en-US" dirty="0"/>
          </a:p>
        </p:txBody>
      </p:sp>
    </p:spTree>
    <p:extLst>
      <p:ext uri="{BB962C8B-B14F-4D97-AF65-F5344CB8AC3E}">
        <p14:creationId xmlns:p14="http://schemas.microsoft.com/office/powerpoint/2010/main" val="124225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act.js Conf 2015 - Hype - cut">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2349500" y="1774825"/>
            <a:ext cx="7521575" cy="4230688"/>
          </a:xfrm>
        </p:spPr>
      </p:pic>
      <p:sp>
        <p:nvSpPr>
          <p:cNvPr id="4" name="Title 3"/>
          <p:cNvSpPr>
            <a:spLocks noGrp="1"/>
          </p:cNvSpPr>
          <p:nvPr>
            <p:ph type="title"/>
          </p:nvPr>
        </p:nvSpPr>
        <p:spPr/>
        <p:txBody>
          <a:bodyPr/>
          <a:lstStyle/>
          <a:p>
            <a:r>
              <a:rPr lang="en-US" dirty="0" smtClean="0"/>
              <a:t>Performance</a:t>
            </a:r>
            <a:endParaRPr lang="en-US" dirty="0"/>
          </a:p>
        </p:txBody>
      </p:sp>
    </p:spTree>
    <p:extLst>
      <p:ext uri="{BB962C8B-B14F-4D97-AF65-F5344CB8AC3E}">
        <p14:creationId xmlns:p14="http://schemas.microsoft.com/office/powerpoint/2010/main" val="31293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act.js Conf 2015 - Hype - cut">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2349500" y="1774825"/>
            <a:ext cx="7521575" cy="4230688"/>
          </a:xfrm>
        </p:spPr>
      </p:pic>
      <p:sp>
        <p:nvSpPr>
          <p:cNvPr id="4" name="Title 3"/>
          <p:cNvSpPr>
            <a:spLocks noGrp="1"/>
          </p:cNvSpPr>
          <p:nvPr>
            <p:ph type="title"/>
          </p:nvPr>
        </p:nvSpPr>
        <p:spPr/>
        <p:txBody>
          <a:bodyPr/>
          <a:lstStyle/>
          <a:p>
            <a:r>
              <a:rPr lang="en-US" dirty="0" smtClean="0"/>
              <a:t>Performance</a:t>
            </a:r>
            <a:endParaRPr lang="en-US" dirty="0"/>
          </a:p>
        </p:txBody>
      </p:sp>
    </p:spTree>
    <p:extLst>
      <p:ext uri="{BB962C8B-B14F-4D97-AF65-F5344CB8AC3E}">
        <p14:creationId xmlns:p14="http://schemas.microsoft.com/office/powerpoint/2010/main" val="113286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joelburget.com/media/img/monkey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71484" y="735722"/>
            <a:ext cx="7522522" cy="481441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s://raw.githubusercontent.com/wiki/facebook/react/react-logo-1000-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389" y="2427066"/>
            <a:ext cx="2325095" cy="2327547"/>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descr="http://formidablelabs.com/img/blog/logos/backbon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9125" y="2480929"/>
            <a:ext cx="2219822" cy="22198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5467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shouldComponentUpdate</a:t>
            </a:r>
            <a:endParaRPr lang="en-US" dirty="0" smtClean="0"/>
          </a:p>
          <a:p>
            <a:r>
              <a:rPr lang="en-US" dirty="0" err="1" smtClean="0"/>
              <a:t>PureRenderMixin</a:t>
            </a:r>
            <a:r>
              <a:rPr lang="en-US" dirty="0" smtClean="0"/>
              <a:t> + immutability</a:t>
            </a:r>
            <a:endParaRPr lang="en-US" dirty="0"/>
          </a:p>
        </p:txBody>
      </p:sp>
      <p:sp>
        <p:nvSpPr>
          <p:cNvPr id="3" name="Content Placeholder 2"/>
          <p:cNvSpPr>
            <a:spLocks noGrp="1"/>
          </p:cNvSpPr>
          <p:nvPr>
            <p:ph sz="quarter" idx="11"/>
          </p:nvPr>
        </p:nvSpPr>
        <p:spPr/>
        <p:txBody>
          <a:bodyPr/>
          <a:lstStyle/>
          <a:p>
            <a:endParaRPr lang="en-US"/>
          </a:p>
        </p:txBody>
      </p:sp>
      <p:sp>
        <p:nvSpPr>
          <p:cNvPr id="4" name="Title 3"/>
          <p:cNvSpPr>
            <a:spLocks noGrp="1"/>
          </p:cNvSpPr>
          <p:nvPr>
            <p:ph type="title"/>
          </p:nvPr>
        </p:nvSpPr>
        <p:spPr/>
        <p:txBody>
          <a:bodyPr/>
          <a:lstStyle/>
          <a:p>
            <a:r>
              <a:rPr lang="en-US" dirty="0" smtClean="0"/>
              <a:t>Performance: Go Even </a:t>
            </a:r>
            <a:r>
              <a:rPr lang="en-US" i="1" dirty="0" smtClean="0"/>
              <a:t>Faster</a:t>
            </a:r>
            <a:endParaRPr lang="en-US" i="1" dirty="0"/>
          </a:p>
        </p:txBody>
      </p:sp>
    </p:spTree>
    <p:extLst>
      <p:ext uri="{BB962C8B-B14F-4D97-AF65-F5344CB8AC3E}">
        <p14:creationId xmlns:p14="http://schemas.microsoft.com/office/powerpoint/2010/main" val="175176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1640" y="2680307"/>
            <a:ext cx="10979183" cy="1570983"/>
          </a:xfrm>
        </p:spPr>
        <p:txBody>
          <a:bodyPr/>
          <a:lstStyle/>
          <a:p>
            <a:r>
              <a:rPr lang="en-US" dirty="0" smtClean="0">
                <a:solidFill>
                  <a:schemeClr val="tx1">
                    <a:lumMod val="75000"/>
                  </a:schemeClr>
                </a:solidFill>
              </a:rPr>
              <a:t>Meh, my app is fast enough.</a:t>
            </a:r>
            <a:endParaRPr lang="en-US" dirty="0">
              <a:solidFill>
                <a:schemeClr val="tx1">
                  <a:lumMod val="75000"/>
                </a:schemeClr>
              </a:solidFill>
            </a:endParaRPr>
          </a:p>
        </p:txBody>
      </p:sp>
    </p:spTree>
    <p:extLst>
      <p:ext uri="{BB962C8B-B14F-4D97-AF65-F5344CB8AC3E}">
        <p14:creationId xmlns:p14="http://schemas.microsoft.com/office/powerpoint/2010/main" val="203303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9704" y="1241184"/>
            <a:ext cx="6915761" cy="461665"/>
          </a:xfrm>
          <a:prstGeom prst="rect">
            <a:avLst/>
          </a:prstGeom>
        </p:spPr>
        <p:txBody>
          <a:bodyPr wrap="square">
            <a:spAutoFit/>
          </a:bodyPr>
          <a:lstStyle/>
          <a:p>
            <a:r>
              <a:rPr lang="en-US" sz="2400" dirty="0" smtClean="0"/>
              <a:t>Half </a:t>
            </a:r>
            <a:r>
              <a:rPr lang="en-US" sz="2400" dirty="0"/>
              <a:t>second delay </a:t>
            </a:r>
            <a:r>
              <a:rPr lang="en-US" sz="2400" dirty="0" smtClean="0"/>
              <a:t>-&gt; </a:t>
            </a:r>
            <a:r>
              <a:rPr lang="en-US" sz="2400" dirty="0" smtClean="0">
                <a:solidFill>
                  <a:srgbClr val="FF0000"/>
                </a:solidFill>
              </a:rPr>
              <a:t>20% drop</a:t>
            </a:r>
            <a:r>
              <a:rPr lang="en-US" sz="2400" dirty="0" smtClean="0"/>
              <a:t> </a:t>
            </a:r>
            <a:r>
              <a:rPr lang="en-US" sz="2400" dirty="0">
                <a:solidFill>
                  <a:srgbClr val="FF0000"/>
                </a:solidFill>
              </a:rPr>
              <a:t>in traffic</a:t>
            </a:r>
            <a:r>
              <a:rPr lang="en-US" sz="2400" dirty="0"/>
              <a:t>. </a:t>
            </a:r>
            <a:endParaRPr lang="en-US" sz="2400" dirty="0" smtClean="0"/>
          </a:p>
        </p:txBody>
      </p:sp>
      <p:pic>
        <p:nvPicPr>
          <p:cNvPr id="6" name="Picture 5"/>
          <p:cNvPicPr>
            <a:picLocks noChangeAspect="1"/>
          </p:cNvPicPr>
          <p:nvPr/>
        </p:nvPicPr>
        <p:blipFill>
          <a:blip r:embed="rId3"/>
          <a:stretch>
            <a:fillRect/>
          </a:stretch>
        </p:blipFill>
        <p:spPr>
          <a:xfrm>
            <a:off x="1373725" y="1139557"/>
            <a:ext cx="2734045" cy="965555"/>
          </a:xfrm>
          <a:prstGeom prst="rect">
            <a:avLst/>
          </a:prstGeom>
        </p:spPr>
      </p:pic>
      <p:sp>
        <p:nvSpPr>
          <p:cNvPr id="7" name="Rectangle 6"/>
          <p:cNvSpPr/>
          <p:nvPr/>
        </p:nvSpPr>
        <p:spPr>
          <a:xfrm>
            <a:off x="4992753" y="3714211"/>
            <a:ext cx="5684311" cy="1200328"/>
          </a:xfrm>
          <a:prstGeom prst="rect">
            <a:avLst/>
          </a:prstGeom>
        </p:spPr>
        <p:txBody>
          <a:bodyPr wrap="square">
            <a:spAutoFit/>
          </a:bodyPr>
          <a:lstStyle/>
          <a:p>
            <a:r>
              <a:rPr lang="en-US" sz="2400" dirty="0" smtClean="0"/>
              <a:t>Delayed </a:t>
            </a:r>
            <a:r>
              <a:rPr lang="en-US" sz="2400" dirty="0"/>
              <a:t>in increments of 100 </a:t>
            </a:r>
            <a:r>
              <a:rPr lang="en-US" sz="2400" dirty="0" smtClean="0"/>
              <a:t>milliseconds</a:t>
            </a:r>
          </a:p>
          <a:p>
            <a:r>
              <a:rPr lang="en-US" sz="2400" dirty="0"/>
              <a:t>E</a:t>
            </a:r>
            <a:r>
              <a:rPr lang="en-US" sz="2400" dirty="0" smtClean="0"/>
              <a:t>ven </a:t>
            </a:r>
            <a:r>
              <a:rPr lang="en-US" sz="2400" dirty="0"/>
              <a:t>very small delays </a:t>
            </a:r>
            <a:r>
              <a:rPr lang="en-US" sz="2400" dirty="0" smtClean="0"/>
              <a:t>resulted </a:t>
            </a:r>
            <a:r>
              <a:rPr lang="en-US" sz="2400" dirty="0"/>
              <a:t>in </a:t>
            </a:r>
            <a:r>
              <a:rPr lang="en-US" sz="2400" dirty="0">
                <a:solidFill>
                  <a:srgbClr val="FF0000"/>
                </a:solidFill>
              </a:rPr>
              <a:t>substantial </a:t>
            </a:r>
            <a:r>
              <a:rPr lang="en-US" sz="2400" dirty="0" smtClean="0">
                <a:solidFill>
                  <a:srgbClr val="FF0000"/>
                </a:solidFill>
              </a:rPr>
              <a:t>drops </a:t>
            </a:r>
            <a:r>
              <a:rPr lang="en-US" sz="2400" dirty="0">
                <a:solidFill>
                  <a:srgbClr val="FF0000"/>
                </a:solidFill>
              </a:rPr>
              <a:t>in revenue</a:t>
            </a:r>
            <a:r>
              <a:rPr lang="en-US" sz="2400" dirty="0"/>
              <a:t>.</a:t>
            </a:r>
          </a:p>
        </p:txBody>
      </p:sp>
      <p:pic>
        <p:nvPicPr>
          <p:cNvPr id="9" name="Picture 8"/>
          <p:cNvPicPr>
            <a:picLocks noChangeAspect="1"/>
          </p:cNvPicPr>
          <p:nvPr/>
        </p:nvPicPr>
        <p:blipFill>
          <a:blip r:embed="rId4"/>
          <a:stretch>
            <a:fillRect/>
          </a:stretch>
        </p:blipFill>
        <p:spPr>
          <a:xfrm>
            <a:off x="1240257" y="2665583"/>
            <a:ext cx="3198703" cy="3198703"/>
          </a:xfrm>
          <a:prstGeom prst="rect">
            <a:avLst/>
          </a:prstGeom>
        </p:spPr>
      </p:pic>
    </p:spTree>
    <p:extLst>
      <p:ext uri="{BB962C8B-B14F-4D97-AF65-F5344CB8AC3E}">
        <p14:creationId xmlns:p14="http://schemas.microsoft.com/office/powerpoint/2010/main" val="65404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0757" y="0"/>
            <a:ext cx="11393157" cy="6868446"/>
          </a:xfrm>
          <a:prstGeom prst="rect">
            <a:avLst/>
          </a:prstGeom>
        </p:spPr>
      </p:pic>
    </p:spTree>
    <p:extLst>
      <p:ext uri="{BB962C8B-B14F-4D97-AF65-F5344CB8AC3E}">
        <p14:creationId xmlns:p14="http://schemas.microsoft.com/office/powerpoint/2010/main" val="3661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Synthetic Events</a:t>
            </a:r>
          </a:p>
          <a:p>
            <a:r>
              <a:rPr lang="en-US" dirty="0" smtClean="0"/>
              <a:t>Isomorphic Support</a:t>
            </a:r>
          </a:p>
          <a:p>
            <a:r>
              <a:rPr lang="en-US" dirty="0" smtClean="0"/>
              <a:t>React Native</a:t>
            </a:r>
          </a:p>
          <a:p>
            <a:r>
              <a:rPr lang="en-US" dirty="0" smtClean="0"/>
              <a:t>Hot Reloading</a:t>
            </a:r>
          </a:p>
        </p:txBody>
      </p:sp>
      <p:sp>
        <p:nvSpPr>
          <p:cNvPr id="3" name="Content Placeholder 2"/>
          <p:cNvSpPr>
            <a:spLocks noGrp="1"/>
          </p:cNvSpPr>
          <p:nvPr>
            <p:ph sz="quarter" idx="11"/>
          </p:nvPr>
        </p:nvSpPr>
        <p:spPr/>
        <p:txBody>
          <a:bodyPr/>
          <a:lstStyle/>
          <a:p>
            <a:endParaRPr lang="en-US"/>
          </a:p>
        </p:txBody>
      </p:sp>
      <p:sp>
        <p:nvSpPr>
          <p:cNvPr id="4" name="Title 3"/>
          <p:cNvSpPr>
            <a:spLocks noGrp="1"/>
          </p:cNvSpPr>
          <p:nvPr>
            <p:ph type="title"/>
          </p:nvPr>
        </p:nvSpPr>
        <p:spPr/>
        <p:txBody>
          <a:bodyPr/>
          <a:lstStyle/>
          <a:p>
            <a:r>
              <a:rPr lang="en-US" dirty="0"/>
              <a:t>Virtual </a:t>
            </a:r>
            <a:r>
              <a:rPr lang="en-US" dirty="0" smtClean="0"/>
              <a:t>DOM: More Than Performance</a:t>
            </a:r>
            <a:endParaRPr lang="en-US" dirty="0"/>
          </a:p>
        </p:txBody>
      </p:sp>
    </p:spTree>
    <p:extLst>
      <p:ext uri="{BB962C8B-B14F-4D97-AF65-F5344CB8AC3E}">
        <p14:creationId xmlns:p14="http://schemas.microsoft.com/office/powerpoint/2010/main" val="184429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569" y="2545894"/>
            <a:ext cx="10979183" cy="1570983"/>
          </a:xfrm>
        </p:spPr>
        <p:txBody>
          <a:bodyPr/>
          <a:lstStyle/>
          <a:p>
            <a:r>
              <a:rPr lang="en-US" dirty="0" smtClean="0">
                <a:solidFill>
                  <a:schemeClr val="bg1"/>
                </a:solidFill>
              </a:rPr>
              <a:t>Let’s code our first components!</a:t>
            </a:r>
            <a:endParaRPr lang="en-US" dirty="0">
              <a:solidFill>
                <a:schemeClr val="bg1"/>
              </a:solidFill>
            </a:endParaRPr>
          </a:p>
        </p:txBody>
      </p:sp>
    </p:spTree>
    <p:extLst>
      <p:ext uri="{BB962C8B-B14F-4D97-AF65-F5344CB8AC3E}">
        <p14:creationId xmlns:p14="http://schemas.microsoft.com/office/powerpoint/2010/main" val="117902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pPr marL="0" indent="0">
              <a:buNone/>
            </a:pPr>
            <a:r>
              <a:rPr lang="en-US" dirty="0" smtClean="0"/>
              <a:t>Time to start coding!</a:t>
            </a:r>
          </a:p>
          <a:p>
            <a:r>
              <a:rPr lang="en-US" dirty="0" smtClean="0"/>
              <a:t>Create our first React components</a:t>
            </a:r>
          </a:p>
          <a:p>
            <a:r>
              <a:rPr lang="en-US" dirty="0" smtClean="0"/>
              <a:t>Setup custom routing</a:t>
            </a:r>
          </a:p>
          <a:p>
            <a:r>
              <a:rPr lang="en-US" dirty="0" smtClean="0"/>
              <a:t>Create centralized layout</a:t>
            </a:r>
          </a:p>
          <a:p>
            <a:r>
              <a:rPr lang="en-US" dirty="0" smtClean="0"/>
              <a:t>Discuss naming conventions</a:t>
            </a:r>
          </a:p>
          <a:p>
            <a:endParaRPr lang="en-US" dirty="0"/>
          </a:p>
        </p:txBody>
      </p:sp>
      <p:sp>
        <p:nvSpPr>
          <p:cNvPr id="5" name="Title 4"/>
          <p:cNvSpPr>
            <a:spLocks noGrp="1"/>
          </p:cNvSpPr>
          <p:nvPr>
            <p:ph type="title"/>
          </p:nvPr>
        </p:nvSpPr>
        <p:spPr/>
        <p:txBody>
          <a:bodyPr/>
          <a:lstStyle/>
          <a:p>
            <a:r>
              <a:rPr lang="en-US" dirty="0" smtClean="0"/>
              <a:t>Here’s the Plan</a:t>
            </a:r>
            <a:endParaRPr lang="en-US" dirty="0"/>
          </a:p>
        </p:txBody>
      </p:sp>
    </p:spTree>
    <p:extLst>
      <p:ext uri="{BB962C8B-B14F-4D97-AF65-F5344CB8AC3E}">
        <p14:creationId xmlns:p14="http://schemas.microsoft.com/office/powerpoint/2010/main" val="1779310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73100" y="774700"/>
            <a:ext cx="10833100" cy="5308600"/>
          </a:xfrm>
          <a:prstGeom prst="rect">
            <a:avLst/>
          </a:prstGeom>
        </p:spPr>
      </p:pic>
    </p:spTree>
    <p:extLst>
      <p:ext uri="{BB962C8B-B14F-4D97-AF65-F5344CB8AC3E}">
        <p14:creationId xmlns:p14="http://schemas.microsoft.com/office/powerpoint/2010/main" val="38457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20"/>
          </p:nvPr>
        </p:nvSpPr>
        <p:spPr/>
        <p:txBody>
          <a:bodyPr/>
          <a:lstStyle/>
          <a:p>
            <a:r>
              <a:rPr lang="en-US" dirty="0" smtClean="0"/>
              <a:t>chatApp.js</a:t>
            </a:r>
            <a:endParaRPr lang="en-US" dirty="0"/>
          </a:p>
        </p:txBody>
      </p:sp>
      <p:sp>
        <p:nvSpPr>
          <p:cNvPr id="5" name="Content Placeholder 4"/>
          <p:cNvSpPr>
            <a:spLocks noGrp="1"/>
          </p:cNvSpPr>
          <p:nvPr>
            <p:ph sz="quarter" idx="19"/>
          </p:nvPr>
        </p:nvSpPr>
        <p:spPr/>
        <p:txBody>
          <a:bodyPr/>
          <a:lstStyle/>
          <a:p>
            <a:r>
              <a:rPr lang="en-US" dirty="0" err="1" smtClean="0"/>
              <a:t>ChatApp.jsx</a:t>
            </a:r>
            <a:endParaRPr lang="en-US" dirty="0"/>
          </a:p>
        </p:txBody>
      </p:sp>
      <p:sp>
        <p:nvSpPr>
          <p:cNvPr id="4" name="Content Placeholder 3"/>
          <p:cNvSpPr>
            <a:spLocks noGrp="1"/>
          </p:cNvSpPr>
          <p:nvPr>
            <p:ph sz="quarter" idx="18"/>
          </p:nvPr>
        </p:nvSpPr>
        <p:spPr/>
        <p:txBody>
          <a:bodyPr/>
          <a:lstStyle/>
          <a:p>
            <a:r>
              <a:rPr lang="en-US" dirty="0" smtClean="0"/>
              <a:t>ChatApp.react.js</a:t>
            </a:r>
            <a:endParaRPr lang="en-US" dirty="0"/>
          </a:p>
        </p:txBody>
      </p:sp>
      <p:sp>
        <p:nvSpPr>
          <p:cNvPr id="3" name="Title 2"/>
          <p:cNvSpPr>
            <a:spLocks noGrp="1"/>
          </p:cNvSpPr>
          <p:nvPr>
            <p:ph type="title"/>
          </p:nvPr>
        </p:nvSpPr>
        <p:spPr/>
        <p:txBody>
          <a:bodyPr/>
          <a:lstStyle/>
          <a:p>
            <a:r>
              <a:rPr lang="en-US" dirty="0" smtClean="0"/>
              <a:t>Naming React Files</a:t>
            </a:r>
            <a:endParaRPr lang="en-US" dirty="0"/>
          </a:p>
        </p:txBody>
      </p:sp>
    </p:spTree>
    <p:extLst>
      <p:ext uri="{BB962C8B-B14F-4D97-AF65-F5344CB8AC3E}">
        <p14:creationId xmlns:p14="http://schemas.microsoft.com/office/powerpoint/2010/main" val="116911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nvPr>
        </p:nvGraphicFramePr>
        <p:xfrm>
          <a:off x="973763" y="2178821"/>
          <a:ext cx="10622988" cy="5394960"/>
        </p:xfrm>
        <a:graphic>
          <a:graphicData uri="http://schemas.openxmlformats.org/drawingml/2006/table">
            <a:tbl>
              <a:tblPr firstRow="1" bandRow="1">
                <a:tableStyleId>{2D5ABB26-0587-4C30-8999-92F81FD0307C}</a:tableStyleId>
              </a:tblPr>
              <a:tblGrid>
                <a:gridCol w="5311494"/>
                <a:gridCol w="5311494"/>
              </a:tblGrid>
              <a:tr h="370840">
                <a:tc>
                  <a:txBody>
                    <a:bodyPr/>
                    <a:lstStyle/>
                    <a:p>
                      <a:r>
                        <a:rPr lang="en-US" dirty="0" smtClean="0">
                          <a:solidFill>
                            <a:schemeClr val="accent1"/>
                          </a:solidFill>
                        </a:rPr>
                        <a:t>.</a:t>
                      </a:r>
                      <a:r>
                        <a:rPr lang="en-US" dirty="0" err="1" smtClean="0">
                          <a:solidFill>
                            <a:schemeClr val="accent1"/>
                          </a:solidFill>
                        </a:rPr>
                        <a:t>js</a:t>
                      </a:r>
                      <a:endParaRPr lang="en-US" dirty="0">
                        <a:solidFill>
                          <a:schemeClr val="accent1"/>
                        </a:solidFill>
                      </a:endParaRPr>
                    </a:p>
                  </a:txBody>
                  <a:tcPr/>
                </a:tc>
                <a:tc>
                  <a:txBody>
                    <a:bodyPr/>
                    <a:lstStyle/>
                    <a:p>
                      <a:r>
                        <a:rPr lang="en-US" dirty="0" smtClean="0">
                          <a:solidFill>
                            <a:schemeClr val="accent1"/>
                          </a:solidFill>
                        </a:rPr>
                        <a:t>.</a:t>
                      </a:r>
                      <a:r>
                        <a:rPr lang="en-US" dirty="0" err="1" smtClean="0">
                          <a:solidFill>
                            <a:schemeClr val="accent1"/>
                          </a:solidFill>
                        </a:rPr>
                        <a:t>jsx</a:t>
                      </a:r>
                      <a:endParaRPr lang="en-US" dirty="0">
                        <a:solidFill>
                          <a:schemeClr val="accent1"/>
                        </a:solidFill>
                      </a:endParaRPr>
                    </a:p>
                  </a:txBody>
                  <a:tcPr/>
                </a:tc>
              </a:tr>
              <a:tr h="370840">
                <a:tc>
                  <a:txBody>
                    <a:bodyPr/>
                    <a:lstStyle/>
                    <a:p>
                      <a:pPr marL="0" indent="0">
                        <a:buNone/>
                      </a:pPr>
                      <a:r>
                        <a:rPr lang="en-US" dirty="0" smtClean="0"/>
                        <a:t>All IDEs will at least highlight JS</a:t>
                      </a:r>
                    </a:p>
                    <a:p>
                      <a:pPr marL="0" indent="0">
                        <a:buNone/>
                      </a:pPr>
                      <a:r>
                        <a:rPr lang="en-US" dirty="0" smtClean="0"/>
                        <a:t>Default application/icon</a:t>
                      </a:r>
                    </a:p>
                    <a:p>
                      <a:pPr marL="0" marR="0" indent="0" algn="l" defTabSz="586116" rtl="0" eaLnBrk="1" fontAlgn="auto" latinLnBrk="0" hangingPunct="1">
                        <a:lnSpc>
                          <a:spcPct val="100000"/>
                        </a:lnSpc>
                        <a:spcBef>
                          <a:spcPts val="0"/>
                        </a:spcBef>
                        <a:spcAft>
                          <a:spcPts val="0"/>
                        </a:spcAft>
                        <a:buClrTx/>
                        <a:buSzTx/>
                        <a:buFontTx/>
                        <a:buNone/>
                        <a:tabLst/>
                        <a:defRPr/>
                      </a:pPr>
                      <a:r>
                        <a:rPr lang="en-US" dirty="0" smtClean="0"/>
                        <a:t>Require statements assume JS</a:t>
                      </a:r>
                    </a:p>
                    <a:p>
                      <a:pPr marL="0" indent="0">
                        <a:buNone/>
                      </a:pPr>
                      <a:r>
                        <a:rPr lang="en-US" dirty="0" smtClean="0">
                          <a:solidFill>
                            <a:schemeClr val="tx1">
                              <a:lumMod val="40000"/>
                              <a:lumOff val="60000"/>
                            </a:schemeClr>
                          </a:solidFill>
                        </a:rPr>
                        <a:t>Doesn’t distinguish JSX from JS</a:t>
                      </a:r>
                    </a:p>
                    <a:p>
                      <a:pPr marL="0" indent="0">
                        <a:buNone/>
                      </a:pPr>
                      <a:r>
                        <a:rPr lang="en-US" dirty="0" smtClean="0">
                          <a:solidFill>
                            <a:schemeClr val="tx1">
                              <a:lumMod val="40000"/>
                              <a:lumOff val="60000"/>
                            </a:schemeClr>
                          </a:solidFill>
                        </a:rPr>
                        <a:t>Lies about contents</a:t>
                      </a:r>
                    </a:p>
                    <a:p>
                      <a:pPr marL="0" indent="0">
                        <a:buNone/>
                      </a:pPr>
                      <a:r>
                        <a:rPr lang="en-US" dirty="0" smtClean="0">
                          <a:solidFill>
                            <a:schemeClr val="tx1">
                              <a:lumMod val="40000"/>
                              <a:lumOff val="60000"/>
                            </a:schemeClr>
                          </a:solidFill>
                        </a:rPr>
                        <a:t>May confuse IDE highlighting</a:t>
                      </a:r>
                    </a:p>
                  </a:txBody>
                  <a:tcPr/>
                </a:tc>
                <a:tc>
                  <a:txBody>
                    <a:bodyPr/>
                    <a:lstStyle/>
                    <a:p>
                      <a:pPr marL="0" indent="0">
                        <a:buNone/>
                      </a:pPr>
                      <a:r>
                        <a:rPr lang="en-US" dirty="0" smtClean="0">
                          <a:solidFill>
                            <a:schemeClr val="tx1">
                              <a:lumMod val="40000"/>
                              <a:lumOff val="60000"/>
                            </a:schemeClr>
                          </a:solidFill>
                        </a:rPr>
                        <a:t>Some IDEs won’t highlight any syntax</a:t>
                      </a:r>
                    </a:p>
                    <a:p>
                      <a:pPr marL="0" indent="0">
                        <a:buNone/>
                      </a:pPr>
                      <a:r>
                        <a:rPr lang="en-US" dirty="0" smtClean="0">
                          <a:solidFill>
                            <a:schemeClr val="tx1">
                              <a:lumMod val="40000"/>
                              <a:lumOff val="60000"/>
                            </a:schemeClr>
                          </a:solidFill>
                        </a:rPr>
                        <a:t>No default application/icon</a:t>
                      </a:r>
                    </a:p>
                    <a:p>
                      <a:pPr marL="0" marR="0" indent="0" algn="l" defTabSz="586116" rtl="0" eaLnBrk="1" fontAlgn="auto" latinLnBrk="0" hangingPunct="1">
                        <a:lnSpc>
                          <a:spcPct val="100000"/>
                        </a:lnSpc>
                        <a:spcBef>
                          <a:spcPts val="0"/>
                        </a:spcBef>
                        <a:spcAft>
                          <a:spcPts val="0"/>
                        </a:spcAft>
                        <a:buClrTx/>
                        <a:buSzTx/>
                        <a:buFontTx/>
                        <a:buNone/>
                        <a:tabLst/>
                        <a:defRPr/>
                      </a:pPr>
                      <a:r>
                        <a:rPr lang="en-US" dirty="0" smtClean="0">
                          <a:solidFill>
                            <a:schemeClr val="tx1">
                              <a:lumMod val="40000"/>
                              <a:lumOff val="60000"/>
                            </a:schemeClr>
                          </a:solidFill>
                        </a:rPr>
                        <a:t>Must use .</a:t>
                      </a:r>
                      <a:r>
                        <a:rPr lang="en-US" dirty="0" err="1" smtClean="0">
                          <a:solidFill>
                            <a:schemeClr val="tx1">
                              <a:lumMod val="40000"/>
                              <a:lumOff val="60000"/>
                            </a:schemeClr>
                          </a:solidFill>
                        </a:rPr>
                        <a:t>jsx</a:t>
                      </a:r>
                      <a:r>
                        <a:rPr lang="en-US" dirty="0" smtClean="0">
                          <a:solidFill>
                            <a:schemeClr val="tx1">
                              <a:lumMod val="40000"/>
                              <a:lumOff val="60000"/>
                            </a:schemeClr>
                          </a:solidFill>
                        </a:rPr>
                        <a:t> extension to require</a:t>
                      </a:r>
                    </a:p>
                    <a:p>
                      <a:pPr marL="0" indent="0">
                        <a:buNone/>
                      </a:pPr>
                      <a:r>
                        <a:rPr lang="en-US" dirty="0" smtClean="0"/>
                        <a:t>Distinguishes JS from JSX</a:t>
                      </a:r>
                    </a:p>
                    <a:p>
                      <a:pPr marL="0" indent="0">
                        <a:buNone/>
                      </a:pPr>
                      <a:r>
                        <a:rPr lang="en-US" dirty="0" smtClean="0"/>
                        <a:t>Clarifies content</a:t>
                      </a:r>
                    </a:p>
                    <a:p>
                      <a:pPr marL="0" indent="0">
                        <a:buNone/>
                      </a:pPr>
                      <a:r>
                        <a:rPr lang="en-US" dirty="0" smtClean="0"/>
                        <a:t>IDE knows to parse &amp; color as JSX</a:t>
                      </a:r>
                    </a:p>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dirty="0"/>
                    </a:p>
                  </a:txBody>
                  <a:tcPr/>
                </a:tc>
              </a:tr>
            </a:tbl>
          </a:graphicData>
        </a:graphic>
      </p:graphicFrame>
      <p:sp>
        <p:nvSpPr>
          <p:cNvPr id="3" name="Title 2"/>
          <p:cNvSpPr>
            <a:spLocks noGrp="1"/>
          </p:cNvSpPr>
          <p:nvPr>
            <p:ph type="title"/>
          </p:nvPr>
        </p:nvSpPr>
        <p:spPr/>
        <p:txBody>
          <a:bodyPr/>
          <a:lstStyle/>
          <a:p>
            <a:r>
              <a:rPr lang="en-US" dirty="0" smtClean="0"/>
              <a:t>Which Extension?</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254" y="2836838"/>
            <a:ext cx="189888" cy="14342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254" y="3211025"/>
            <a:ext cx="189888" cy="14342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1178" y="3925152"/>
            <a:ext cx="189888" cy="14342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254" y="3580719"/>
            <a:ext cx="189888" cy="143429"/>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6117" y="4272424"/>
            <a:ext cx="189888" cy="143429"/>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6117" y="4619696"/>
            <a:ext cx="189888" cy="143429"/>
          </a:xfrm>
          <a:prstGeom prst="rect">
            <a:avLst/>
          </a:prstGeom>
        </p:spPr>
      </p:pic>
    </p:spTree>
    <p:extLst>
      <p:ext uri="{BB962C8B-B14F-4D97-AF65-F5344CB8AC3E}">
        <p14:creationId xmlns:p14="http://schemas.microsoft.com/office/powerpoint/2010/main" val="1748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569" y="2545894"/>
            <a:ext cx="10979183" cy="1570983"/>
          </a:xfrm>
        </p:spPr>
        <p:txBody>
          <a:bodyPr/>
          <a:lstStyle/>
          <a:p>
            <a:r>
              <a:rPr lang="en-US" dirty="0" smtClean="0">
                <a:solidFill>
                  <a:schemeClr val="bg1"/>
                </a:solidFill>
              </a:rPr>
              <a:t>React Lifecycle</a:t>
            </a:r>
            <a:endParaRPr lang="en-US" dirty="0">
              <a:solidFill>
                <a:schemeClr val="bg1"/>
              </a:solidFill>
            </a:endParaRPr>
          </a:p>
        </p:txBody>
      </p:sp>
    </p:spTree>
    <p:extLst>
      <p:ext uri="{BB962C8B-B14F-4D97-AF65-F5344CB8AC3E}">
        <p14:creationId xmlns:p14="http://schemas.microsoft.com/office/powerpoint/2010/main" val="77187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Props</a:t>
            </a:r>
          </a:p>
          <a:p>
            <a:r>
              <a:rPr lang="en-US" dirty="0" smtClean="0"/>
              <a:t>State</a:t>
            </a:r>
          </a:p>
          <a:p>
            <a:r>
              <a:rPr lang="en-US" dirty="0" smtClean="0"/>
              <a:t>Dynamic child components</a:t>
            </a:r>
          </a:p>
          <a:p>
            <a:r>
              <a:rPr lang="en-US" dirty="0" smtClean="0"/>
              <a:t>Lifecycle functions</a:t>
            </a:r>
          </a:p>
          <a:p>
            <a:r>
              <a:rPr lang="en-US" dirty="0" smtClean="0"/>
              <a:t>Demo time!</a:t>
            </a:r>
          </a:p>
          <a:p>
            <a:pPr lvl="1"/>
            <a:r>
              <a:rPr lang="en-US" dirty="0" smtClean="0"/>
              <a:t>Mock API</a:t>
            </a:r>
          </a:p>
          <a:p>
            <a:pPr lvl="1"/>
            <a:r>
              <a:rPr lang="en-US" dirty="0" smtClean="0"/>
              <a:t>Dynamic components</a:t>
            </a:r>
          </a:p>
          <a:p>
            <a:endParaRPr lang="en-US" dirty="0"/>
          </a:p>
        </p:txBody>
      </p:sp>
      <p:sp>
        <p:nvSpPr>
          <p:cNvPr id="4" name="Title 3"/>
          <p:cNvSpPr>
            <a:spLocks noGrp="1"/>
          </p:cNvSpPr>
          <p:nvPr>
            <p:ph type="title"/>
          </p:nvPr>
        </p:nvSpPr>
        <p:spPr/>
        <p:txBody>
          <a:bodyPr/>
          <a:lstStyle/>
          <a:p>
            <a:r>
              <a:rPr lang="en-US" dirty="0" smtClean="0"/>
              <a:t>Here’s the Plan</a:t>
            </a:r>
            <a:endParaRPr lang="en-US" dirty="0"/>
          </a:p>
        </p:txBody>
      </p:sp>
    </p:spTree>
    <p:extLst>
      <p:ext uri="{BB962C8B-B14F-4D97-AF65-F5344CB8AC3E}">
        <p14:creationId xmlns:p14="http://schemas.microsoft.com/office/powerpoint/2010/main" val="95000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dirty="0" smtClean="0"/>
              <a:t>Props – Look like HTML attributes, but immutable</a:t>
            </a:r>
          </a:p>
          <a:p>
            <a:pPr marL="0" indent="0">
              <a:buNone/>
            </a:pPr>
            <a:r>
              <a:rPr lang="en-US" dirty="0"/>
              <a:t>	</a:t>
            </a:r>
            <a:r>
              <a:rPr lang="en-US" dirty="0" err="1" smtClean="0"/>
              <a:t>this.props.username</a:t>
            </a:r>
            <a:endParaRPr lang="en-US" dirty="0" smtClean="0"/>
          </a:p>
          <a:p>
            <a:pPr marL="0" indent="0">
              <a:buNone/>
            </a:pPr>
            <a:endParaRPr lang="en-US" dirty="0" smtClean="0"/>
          </a:p>
          <a:p>
            <a:pPr marL="0" indent="0">
              <a:buNone/>
            </a:pPr>
            <a:r>
              <a:rPr lang="en-US" dirty="0" smtClean="0"/>
              <a:t>State – Holds mutable state</a:t>
            </a:r>
          </a:p>
          <a:p>
            <a:pPr marL="0" indent="0">
              <a:buNone/>
            </a:pPr>
            <a:r>
              <a:rPr lang="en-US" dirty="0"/>
              <a:t>	</a:t>
            </a:r>
            <a:r>
              <a:rPr lang="en-US" dirty="0" err="1" smtClean="0"/>
              <a:t>this.state.username</a:t>
            </a:r>
            <a:endParaRPr lang="en-US" dirty="0"/>
          </a:p>
        </p:txBody>
      </p:sp>
      <p:sp>
        <p:nvSpPr>
          <p:cNvPr id="3" name="Title 2"/>
          <p:cNvSpPr>
            <a:spLocks noGrp="1"/>
          </p:cNvSpPr>
          <p:nvPr>
            <p:ph type="title"/>
          </p:nvPr>
        </p:nvSpPr>
        <p:spPr/>
        <p:txBody>
          <a:bodyPr/>
          <a:lstStyle/>
          <a:p>
            <a:r>
              <a:rPr lang="en-US" dirty="0" smtClean="0"/>
              <a:t>Props and State</a:t>
            </a:r>
            <a:endParaRPr lang="en-US" dirty="0"/>
          </a:p>
        </p:txBody>
      </p:sp>
    </p:spTree>
    <p:extLst>
      <p:ext uri="{BB962C8B-B14F-4D97-AF65-F5344CB8AC3E}">
        <p14:creationId xmlns:p14="http://schemas.microsoft.com/office/powerpoint/2010/main" val="16279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err="1" smtClean="0"/>
              <a:t>getInitialState</a:t>
            </a:r>
            <a:endParaRPr lang="en-US" dirty="0"/>
          </a:p>
        </p:txBody>
      </p:sp>
      <p:sp>
        <p:nvSpPr>
          <p:cNvPr id="3" name="Title 2"/>
          <p:cNvSpPr>
            <a:spLocks noGrp="1"/>
          </p:cNvSpPr>
          <p:nvPr>
            <p:ph type="title"/>
          </p:nvPr>
        </p:nvSpPr>
        <p:spPr/>
        <p:txBody>
          <a:bodyPr/>
          <a:lstStyle/>
          <a:p>
            <a:r>
              <a:rPr lang="en-US" dirty="0" smtClean="0"/>
              <a:t>Initial State</a:t>
            </a:r>
            <a:endParaRPr lang="en-US" dirty="0"/>
          </a:p>
        </p:txBody>
      </p:sp>
    </p:spTree>
    <p:extLst>
      <p:ext uri="{BB962C8B-B14F-4D97-AF65-F5344CB8AC3E}">
        <p14:creationId xmlns:p14="http://schemas.microsoft.com/office/powerpoint/2010/main" val="214725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err="1" smtClean="0"/>
              <a:t>getDefaultProps</a:t>
            </a:r>
            <a:endParaRPr lang="en-US" dirty="0"/>
          </a:p>
        </p:txBody>
      </p:sp>
      <p:sp>
        <p:nvSpPr>
          <p:cNvPr id="3" name="Title 2"/>
          <p:cNvSpPr>
            <a:spLocks noGrp="1"/>
          </p:cNvSpPr>
          <p:nvPr>
            <p:ph type="title"/>
          </p:nvPr>
        </p:nvSpPr>
        <p:spPr/>
        <p:txBody>
          <a:bodyPr/>
          <a:lstStyle/>
          <a:p>
            <a:r>
              <a:rPr lang="en-US" dirty="0" smtClean="0"/>
              <a:t>Default Prop Values</a:t>
            </a:r>
            <a:endParaRPr lang="en-US" dirty="0"/>
          </a:p>
        </p:txBody>
      </p:sp>
    </p:spTree>
    <p:extLst>
      <p:ext uri="{BB962C8B-B14F-4D97-AF65-F5344CB8AC3E}">
        <p14:creationId xmlns:p14="http://schemas.microsoft.com/office/powerpoint/2010/main" val="57048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fontAlgn="t">
              <a:buNone/>
            </a:pPr>
            <a:r>
              <a:rPr lang="en-US" dirty="0" err="1"/>
              <a:t>componentWillMount</a:t>
            </a:r>
            <a:r>
              <a:rPr lang="en-US" b="1" dirty="0"/>
              <a:t> </a:t>
            </a:r>
            <a:endParaRPr lang="en-US" dirty="0"/>
          </a:p>
          <a:p>
            <a:pPr marL="0" indent="0" fontAlgn="t">
              <a:buNone/>
            </a:pPr>
            <a:r>
              <a:rPr lang="en-US" dirty="0" err="1"/>
              <a:t>componentDidMount</a:t>
            </a:r>
            <a:r>
              <a:rPr lang="en-US" dirty="0"/>
              <a:t> </a:t>
            </a:r>
          </a:p>
          <a:p>
            <a:pPr marL="0" indent="0" fontAlgn="t">
              <a:buNone/>
            </a:pPr>
            <a:r>
              <a:rPr lang="en-US" dirty="0" err="1"/>
              <a:t>componentWillReceiveProps</a:t>
            </a:r>
            <a:r>
              <a:rPr lang="en-US" dirty="0"/>
              <a:t> </a:t>
            </a:r>
          </a:p>
          <a:p>
            <a:pPr marL="0" indent="0" fontAlgn="t">
              <a:buNone/>
            </a:pPr>
            <a:r>
              <a:rPr lang="en-US" dirty="0" err="1"/>
              <a:t>shouldComponentUpdate</a:t>
            </a:r>
            <a:r>
              <a:rPr lang="en-US" dirty="0"/>
              <a:t> </a:t>
            </a:r>
          </a:p>
          <a:p>
            <a:pPr marL="0" indent="0" fontAlgn="t">
              <a:buNone/>
            </a:pPr>
            <a:r>
              <a:rPr lang="en-US" dirty="0" err="1"/>
              <a:t>componentWillUpdate</a:t>
            </a:r>
            <a:r>
              <a:rPr lang="en-US" dirty="0"/>
              <a:t> </a:t>
            </a:r>
          </a:p>
          <a:p>
            <a:pPr marL="0" indent="0" fontAlgn="t">
              <a:buNone/>
            </a:pPr>
            <a:r>
              <a:rPr lang="en-US" dirty="0" err="1"/>
              <a:t>componentDidUpdate</a:t>
            </a:r>
            <a:endParaRPr lang="en-US" dirty="0"/>
          </a:p>
          <a:p>
            <a:pPr marL="0" indent="0" fontAlgn="t">
              <a:buNone/>
            </a:pPr>
            <a:r>
              <a:rPr lang="en-US" dirty="0" err="1"/>
              <a:t>componentWillUnmount</a:t>
            </a:r>
            <a:endParaRPr lang="en-US" dirty="0"/>
          </a:p>
          <a:p>
            <a:endParaRPr lang="en-US" dirty="0"/>
          </a:p>
        </p:txBody>
      </p:sp>
      <p:sp>
        <p:nvSpPr>
          <p:cNvPr id="3" name="Title 2"/>
          <p:cNvSpPr>
            <a:spLocks noGrp="1"/>
          </p:cNvSpPr>
          <p:nvPr>
            <p:ph type="title"/>
          </p:nvPr>
        </p:nvSpPr>
        <p:spPr/>
        <p:txBody>
          <a:bodyPr/>
          <a:lstStyle/>
          <a:p>
            <a:r>
              <a:rPr lang="en-US" dirty="0" smtClean="0"/>
              <a:t>Lifecycle Methods</a:t>
            </a:r>
            <a:endParaRPr lang="en-US" dirty="0"/>
          </a:p>
        </p:txBody>
      </p:sp>
    </p:spTree>
    <p:extLst>
      <p:ext uri="{BB962C8B-B14F-4D97-AF65-F5344CB8AC3E}">
        <p14:creationId xmlns:p14="http://schemas.microsoft.com/office/powerpoint/2010/main" val="162855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dirty="0" smtClean="0">
                <a:solidFill>
                  <a:schemeClr val="bg2">
                    <a:lumMod val="65000"/>
                  </a:schemeClr>
                </a:solidFill>
              </a:rPr>
              <a:t>When</a:t>
            </a:r>
            <a:r>
              <a:rPr lang="en-US" b="1" dirty="0" smtClean="0"/>
              <a:t>	</a:t>
            </a:r>
          </a:p>
          <a:p>
            <a:pPr marL="0" indent="0">
              <a:buNone/>
            </a:pPr>
            <a:r>
              <a:rPr lang="en-US" dirty="0" smtClean="0"/>
              <a:t>Before </a:t>
            </a:r>
            <a:r>
              <a:rPr lang="en-US" dirty="0"/>
              <a:t>initial </a:t>
            </a:r>
            <a:r>
              <a:rPr lang="en-US" dirty="0" smtClean="0"/>
              <a:t>render, both client and server</a:t>
            </a:r>
            <a:endParaRPr lang="en-US" dirty="0"/>
          </a:p>
          <a:p>
            <a:pPr marL="0" indent="0">
              <a:buNone/>
            </a:pPr>
            <a:endParaRPr lang="en-US" dirty="0"/>
          </a:p>
          <a:p>
            <a:pPr marL="0" indent="0">
              <a:buNone/>
            </a:pPr>
            <a:r>
              <a:rPr lang="en-US" dirty="0" smtClean="0">
                <a:solidFill>
                  <a:schemeClr val="bg2">
                    <a:lumMod val="65000"/>
                  </a:schemeClr>
                </a:solidFill>
              </a:rPr>
              <a:t>Why</a:t>
            </a:r>
            <a:r>
              <a:rPr lang="en-US" b="1" dirty="0" smtClean="0"/>
              <a:t/>
            </a:r>
            <a:br>
              <a:rPr lang="en-US" b="1" dirty="0" smtClean="0"/>
            </a:br>
            <a:r>
              <a:rPr lang="en-US" dirty="0"/>
              <a:t>Good spot to set </a:t>
            </a:r>
            <a:r>
              <a:rPr lang="en-US" dirty="0" smtClean="0"/>
              <a:t>initial state</a:t>
            </a:r>
            <a:endParaRPr lang="en-US" dirty="0"/>
          </a:p>
        </p:txBody>
      </p:sp>
      <p:sp>
        <p:nvSpPr>
          <p:cNvPr id="3" name="Title 2"/>
          <p:cNvSpPr>
            <a:spLocks noGrp="1"/>
          </p:cNvSpPr>
          <p:nvPr>
            <p:ph type="title"/>
          </p:nvPr>
        </p:nvSpPr>
        <p:spPr/>
        <p:txBody>
          <a:bodyPr/>
          <a:lstStyle/>
          <a:p>
            <a:r>
              <a:rPr lang="en-US" dirty="0" err="1"/>
              <a:t>componentWillMount</a:t>
            </a:r>
            <a:endParaRPr lang="en-US" dirty="0"/>
          </a:p>
        </p:txBody>
      </p:sp>
    </p:spTree>
    <p:extLst>
      <p:ext uri="{BB962C8B-B14F-4D97-AF65-F5344CB8AC3E}">
        <p14:creationId xmlns:p14="http://schemas.microsoft.com/office/powerpoint/2010/main" val="123715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0" indent="0">
              <a:buNone/>
            </a:pPr>
            <a:r>
              <a:rPr lang="en-US" dirty="0" smtClean="0">
                <a:solidFill>
                  <a:schemeClr val="bg2">
                    <a:lumMod val="65000"/>
                  </a:schemeClr>
                </a:solidFill>
              </a:rPr>
              <a:t>When</a:t>
            </a:r>
            <a:r>
              <a:rPr lang="en-US" b="1" dirty="0" smtClean="0"/>
              <a:t>	</a:t>
            </a:r>
          </a:p>
          <a:p>
            <a:pPr marL="0" indent="0">
              <a:buNone/>
            </a:pPr>
            <a:r>
              <a:rPr lang="en-US" dirty="0" smtClean="0"/>
              <a:t>After render</a:t>
            </a:r>
            <a:endParaRPr lang="en-US" dirty="0"/>
          </a:p>
          <a:p>
            <a:pPr marL="0" indent="0">
              <a:buNone/>
            </a:pPr>
            <a:endParaRPr lang="en-US" dirty="0"/>
          </a:p>
          <a:p>
            <a:pPr marL="0" indent="0">
              <a:buNone/>
            </a:pPr>
            <a:r>
              <a:rPr lang="en-US" dirty="0" smtClean="0">
                <a:solidFill>
                  <a:schemeClr val="bg2">
                    <a:lumMod val="65000"/>
                  </a:schemeClr>
                </a:solidFill>
              </a:rPr>
              <a:t>Why</a:t>
            </a:r>
            <a:r>
              <a:rPr lang="en-US" b="1" dirty="0" smtClean="0"/>
              <a:t/>
            </a:r>
            <a:br>
              <a:rPr lang="en-US" b="1" dirty="0" smtClean="0"/>
            </a:br>
            <a:r>
              <a:rPr lang="en-US" dirty="0"/>
              <a:t>A</a:t>
            </a:r>
            <a:r>
              <a:rPr lang="en-US" dirty="0" smtClean="0"/>
              <a:t>ccess DOM, integrate </a:t>
            </a:r>
            <a:r>
              <a:rPr lang="en-US" dirty="0"/>
              <a:t>with </a:t>
            </a:r>
            <a:r>
              <a:rPr lang="en-US" dirty="0" smtClean="0"/>
              <a:t>frameworks</a:t>
            </a:r>
            <a:r>
              <a:rPr lang="en-US" dirty="0"/>
              <a:t>, set timers, AJAX </a:t>
            </a:r>
            <a:r>
              <a:rPr lang="en-US" dirty="0" smtClean="0"/>
              <a:t>requests</a:t>
            </a:r>
            <a:endParaRPr lang="en-US" dirty="0"/>
          </a:p>
        </p:txBody>
      </p:sp>
      <p:sp>
        <p:nvSpPr>
          <p:cNvPr id="3" name="Title 2"/>
          <p:cNvSpPr>
            <a:spLocks noGrp="1"/>
          </p:cNvSpPr>
          <p:nvPr>
            <p:ph type="title"/>
          </p:nvPr>
        </p:nvSpPr>
        <p:spPr/>
        <p:txBody>
          <a:bodyPr/>
          <a:lstStyle/>
          <a:p>
            <a:r>
              <a:rPr lang="en-US" dirty="0" err="1"/>
              <a:t>componentDidMount</a:t>
            </a:r>
            <a:endParaRPr lang="en-US" dirty="0"/>
          </a:p>
        </p:txBody>
      </p:sp>
    </p:spTree>
    <p:extLst>
      <p:ext uri="{BB962C8B-B14F-4D97-AF65-F5344CB8AC3E}">
        <p14:creationId xmlns:p14="http://schemas.microsoft.com/office/powerpoint/2010/main" val="61848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20700" y="558800"/>
            <a:ext cx="11150600" cy="5727700"/>
          </a:xfrm>
          <a:prstGeom prst="rect">
            <a:avLst/>
          </a:prstGeom>
        </p:spPr>
      </p:pic>
    </p:spTree>
    <p:extLst>
      <p:ext uri="{BB962C8B-B14F-4D97-AF65-F5344CB8AC3E}">
        <p14:creationId xmlns:p14="http://schemas.microsoft.com/office/powerpoint/2010/main" val="53902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0" indent="0">
              <a:buNone/>
            </a:pPr>
            <a:r>
              <a:rPr lang="en-US" dirty="0" smtClean="0">
                <a:solidFill>
                  <a:schemeClr val="bg2">
                    <a:lumMod val="65000"/>
                  </a:schemeClr>
                </a:solidFill>
              </a:rPr>
              <a:t>When</a:t>
            </a:r>
            <a:r>
              <a:rPr lang="en-US" b="1" dirty="0" smtClean="0"/>
              <a:t>	</a:t>
            </a:r>
          </a:p>
          <a:p>
            <a:pPr marL="0" indent="0">
              <a:buNone/>
            </a:pPr>
            <a:r>
              <a:rPr lang="en-US" dirty="0"/>
              <a:t>When receiving new props. Not called on initial render</a:t>
            </a:r>
            <a:r>
              <a:rPr lang="en-US" dirty="0" smtClean="0"/>
              <a:t>.</a:t>
            </a:r>
            <a:endParaRPr lang="en-US" dirty="0"/>
          </a:p>
          <a:p>
            <a:pPr marL="0" indent="0">
              <a:buNone/>
            </a:pPr>
            <a:endParaRPr lang="en-US" dirty="0"/>
          </a:p>
          <a:p>
            <a:pPr marL="0" indent="0">
              <a:buNone/>
            </a:pPr>
            <a:r>
              <a:rPr lang="en-US" dirty="0" smtClean="0">
                <a:solidFill>
                  <a:schemeClr val="bg2">
                    <a:lumMod val="65000"/>
                  </a:schemeClr>
                </a:solidFill>
              </a:rPr>
              <a:t>Why</a:t>
            </a:r>
            <a:r>
              <a:rPr lang="en-US" b="1" dirty="0" smtClean="0"/>
              <a:t/>
            </a:r>
            <a:br>
              <a:rPr lang="en-US" b="1" dirty="0" smtClean="0"/>
            </a:br>
            <a:r>
              <a:rPr lang="en-US" dirty="0"/>
              <a:t>Set state before a render</a:t>
            </a:r>
            <a:r>
              <a:rPr lang="en-US" dirty="0" smtClean="0"/>
              <a:t>.</a:t>
            </a:r>
            <a:endParaRPr lang="en-US" dirty="0"/>
          </a:p>
        </p:txBody>
      </p:sp>
      <p:sp>
        <p:nvSpPr>
          <p:cNvPr id="3" name="Title 2"/>
          <p:cNvSpPr>
            <a:spLocks noGrp="1"/>
          </p:cNvSpPr>
          <p:nvPr>
            <p:ph type="title"/>
          </p:nvPr>
        </p:nvSpPr>
        <p:spPr/>
        <p:txBody>
          <a:bodyPr/>
          <a:lstStyle/>
          <a:p>
            <a:r>
              <a:rPr lang="en-US" dirty="0" err="1" smtClean="0"/>
              <a:t>componentWillReceiveProps</a:t>
            </a:r>
            <a:endParaRPr lang="en-US" dirty="0"/>
          </a:p>
        </p:txBody>
      </p:sp>
    </p:spTree>
    <p:extLst>
      <p:ext uri="{BB962C8B-B14F-4D97-AF65-F5344CB8AC3E}">
        <p14:creationId xmlns:p14="http://schemas.microsoft.com/office/powerpoint/2010/main" val="12283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0" indent="0">
              <a:buNone/>
            </a:pPr>
            <a:r>
              <a:rPr lang="en-US" dirty="0" smtClean="0">
                <a:solidFill>
                  <a:schemeClr val="bg2">
                    <a:lumMod val="65000"/>
                  </a:schemeClr>
                </a:solidFill>
              </a:rPr>
              <a:t>When</a:t>
            </a:r>
            <a:r>
              <a:rPr lang="en-US" b="1" dirty="0" smtClean="0"/>
              <a:t>	</a:t>
            </a:r>
          </a:p>
          <a:p>
            <a:pPr marL="0" indent="0">
              <a:buNone/>
            </a:pPr>
            <a:r>
              <a:rPr lang="en-US" dirty="0"/>
              <a:t>Before render when new props or state are being received. </a:t>
            </a:r>
            <a:r>
              <a:rPr lang="en-US" dirty="0" smtClean="0"/>
              <a:t/>
            </a:r>
            <a:br>
              <a:rPr lang="en-US" dirty="0" smtClean="0"/>
            </a:br>
            <a:r>
              <a:rPr lang="en-US" dirty="0" smtClean="0"/>
              <a:t>Not </a:t>
            </a:r>
            <a:r>
              <a:rPr lang="en-US" dirty="0"/>
              <a:t>called on initial </a:t>
            </a:r>
            <a:r>
              <a:rPr lang="en-US" dirty="0" smtClean="0"/>
              <a:t>render.</a:t>
            </a:r>
            <a:endParaRPr lang="en-US" dirty="0"/>
          </a:p>
          <a:p>
            <a:pPr marL="0" indent="0">
              <a:buNone/>
            </a:pPr>
            <a:endParaRPr lang="en-US" dirty="0"/>
          </a:p>
          <a:p>
            <a:pPr marL="0" indent="0">
              <a:buNone/>
            </a:pPr>
            <a:r>
              <a:rPr lang="en-US" dirty="0" smtClean="0">
                <a:solidFill>
                  <a:schemeClr val="bg2">
                    <a:lumMod val="65000"/>
                  </a:schemeClr>
                </a:solidFill>
              </a:rPr>
              <a:t>Why</a:t>
            </a:r>
            <a:r>
              <a:rPr lang="en-US" b="1" dirty="0" smtClean="0"/>
              <a:t/>
            </a:r>
            <a:br>
              <a:rPr lang="en-US" b="1" dirty="0" smtClean="0"/>
            </a:br>
            <a:r>
              <a:rPr lang="en-US" dirty="0"/>
              <a:t>Performance. </a:t>
            </a:r>
            <a:r>
              <a:rPr lang="en-US" dirty="0" smtClean="0"/>
              <a:t>Return false to void unnecessary re-renders.</a:t>
            </a:r>
            <a:endParaRPr lang="en-US" dirty="0"/>
          </a:p>
        </p:txBody>
      </p:sp>
      <p:sp>
        <p:nvSpPr>
          <p:cNvPr id="3" name="Title 2"/>
          <p:cNvSpPr>
            <a:spLocks noGrp="1"/>
          </p:cNvSpPr>
          <p:nvPr>
            <p:ph type="title"/>
          </p:nvPr>
        </p:nvSpPr>
        <p:spPr/>
        <p:txBody>
          <a:bodyPr/>
          <a:lstStyle/>
          <a:p>
            <a:r>
              <a:rPr lang="en-US" dirty="0" err="1"/>
              <a:t>shouldComponentUpdate</a:t>
            </a:r>
            <a:r>
              <a:rPr lang="en-US" dirty="0"/>
              <a:t> </a:t>
            </a:r>
          </a:p>
        </p:txBody>
      </p:sp>
    </p:spTree>
    <p:extLst>
      <p:ext uri="{BB962C8B-B14F-4D97-AF65-F5344CB8AC3E}">
        <p14:creationId xmlns:p14="http://schemas.microsoft.com/office/powerpoint/2010/main" val="33433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0" indent="0">
              <a:buNone/>
            </a:pPr>
            <a:r>
              <a:rPr lang="en-US" dirty="0" smtClean="0">
                <a:solidFill>
                  <a:schemeClr val="bg2">
                    <a:lumMod val="65000"/>
                  </a:schemeClr>
                </a:solidFill>
              </a:rPr>
              <a:t>When</a:t>
            </a:r>
            <a:r>
              <a:rPr lang="en-US" b="1" dirty="0" smtClean="0"/>
              <a:t>	</a:t>
            </a:r>
          </a:p>
          <a:p>
            <a:pPr marL="0" indent="0">
              <a:buNone/>
            </a:pPr>
            <a:r>
              <a:rPr lang="en-US" dirty="0"/>
              <a:t>I</a:t>
            </a:r>
            <a:r>
              <a:rPr lang="en-US" dirty="0" smtClean="0"/>
              <a:t>mmediately </a:t>
            </a:r>
            <a:r>
              <a:rPr lang="en-US" dirty="0"/>
              <a:t>before rendering when new props or state are being received</a:t>
            </a:r>
            <a:r>
              <a:rPr lang="en-US" dirty="0" smtClean="0"/>
              <a:t>.</a:t>
            </a:r>
            <a:br>
              <a:rPr lang="en-US" dirty="0" smtClean="0"/>
            </a:br>
            <a:r>
              <a:rPr lang="en-US" dirty="0" smtClean="0"/>
              <a:t>Not </a:t>
            </a:r>
            <a:r>
              <a:rPr lang="en-US" dirty="0"/>
              <a:t>called </a:t>
            </a:r>
            <a:r>
              <a:rPr lang="en-US" dirty="0" smtClean="0"/>
              <a:t>on initial </a:t>
            </a:r>
            <a:r>
              <a:rPr lang="en-US" dirty="0"/>
              <a:t>render</a:t>
            </a:r>
            <a:r>
              <a:rPr lang="en-US" dirty="0" smtClean="0"/>
              <a:t>.</a:t>
            </a:r>
            <a:endParaRPr lang="en-US" dirty="0"/>
          </a:p>
          <a:p>
            <a:pPr marL="0" indent="0">
              <a:buNone/>
            </a:pPr>
            <a:endParaRPr lang="en-US" dirty="0"/>
          </a:p>
          <a:p>
            <a:pPr marL="0" indent="0">
              <a:buNone/>
            </a:pPr>
            <a:r>
              <a:rPr lang="en-US" dirty="0" smtClean="0">
                <a:solidFill>
                  <a:schemeClr val="bg2">
                    <a:lumMod val="65000"/>
                  </a:schemeClr>
                </a:solidFill>
              </a:rPr>
              <a:t>Why</a:t>
            </a:r>
            <a:r>
              <a:rPr lang="en-US" b="1" dirty="0" smtClean="0"/>
              <a:t/>
            </a:r>
            <a:br>
              <a:rPr lang="en-US" b="1" dirty="0" smtClean="0"/>
            </a:br>
            <a:r>
              <a:rPr lang="en-US" dirty="0" smtClean="0"/>
              <a:t>Prepare for an update</a:t>
            </a:r>
            <a:endParaRPr lang="en-US" dirty="0"/>
          </a:p>
        </p:txBody>
      </p:sp>
      <p:sp>
        <p:nvSpPr>
          <p:cNvPr id="3" name="Title 2"/>
          <p:cNvSpPr>
            <a:spLocks noGrp="1"/>
          </p:cNvSpPr>
          <p:nvPr>
            <p:ph type="title"/>
          </p:nvPr>
        </p:nvSpPr>
        <p:spPr/>
        <p:txBody>
          <a:bodyPr/>
          <a:lstStyle/>
          <a:p>
            <a:r>
              <a:rPr lang="en-US" dirty="0" err="1" smtClean="0"/>
              <a:t>componentWillUpdate</a:t>
            </a:r>
            <a:endParaRPr lang="en-US" dirty="0"/>
          </a:p>
        </p:txBody>
      </p:sp>
    </p:spTree>
    <p:extLst>
      <p:ext uri="{BB962C8B-B14F-4D97-AF65-F5344CB8AC3E}">
        <p14:creationId xmlns:p14="http://schemas.microsoft.com/office/powerpoint/2010/main" val="186146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0" indent="0">
              <a:buNone/>
            </a:pPr>
            <a:r>
              <a:rPr lang="en-US" dirty="0" smtClean="0">
                <a:solidFill>
                  <a:schemeClr val="bg2">
                    <a:lumMod val="65000"/>
                  </a:schemeClr>
                </a:solidFill>
              </a:rPr>
              <a:t>When</a:t>
            </a:r>
            <a:r>
              <a:rPr lang="en-US" b="1" dirty="0" smtClean="0"/>
              <a:t>	</a:t>
            </a:r>
          </a:p>
          <a:p>
            <a:pPr marL="0" indent="0">
              <a:buNone/>
            </a:pPr>
            <a:r>
              <a:rPr lang="en-US" dirty="0" smtClean="0"/>
              <a:t>After component's </a:t>
            </a:r>
            <a:r>
              <a:rPr lang="en-US" dirty="0"/>
              <a:t>updates are flushed to the DOM. </a:t>
            </a:r>
            <a:r>
              <a:rPr lang="en-US" dirty="0" smtClean="0"/>
              <a:t/>
            </a:r>
            <a:br>
              <a:rPr lang="en-US" dirty="0" smtClean="0"/>
            </a:br>
            <a:r>
              <a:rPr lang="en-US" dirty="0" smtClean="0"/>
              <a:t>Not </a:t>
            </a:r>
            <a:r>
              <a:rPr lang="en-US" dirty="0"/>
              <a:t>called for the initial render.</a:t>
            </a:r>
          </a:p>
          <a:p>
            <a:pPr marL="0" indent="0">
              <a:buNone/>
            </a:pPr>
            <a:endParaRPr lang="en-US" dirty="0"/>
          </a:p>
          <a:p>
            <a:pPr marL="0" indent="0">
              <a:buNone/>
            </a:pPr>
            <a:r>
              <a:rPr lang="en-US" dirty="0" smtClean="0">
                <a:solidFill>
                  <a:schemeClr val="bg2">
                    <a:lumMod val="65000"/>
                  </a:schemeClr>
                </a:solidFill>
              </a:rPr>
              <a:t>Why</a:t>
            </a:r>
            <a:r>
              <a:rPr lang="en-US" b="1" dirty="0" smtClean="0"/>
              <a:t/>
            </a:r>
            <a:br>
              <a:rPr lang="en-US" b="1" dirty="0" smtClean="0"/>
            </a:br>
            <a:r>
              <a:rPr lang="en-US" dirty="0" smtClean="0"/>
              <a:t>Work with the DOM after an update</a:t>
            </a:r>
            <a:endParaRPr lang="en-US" dirty="0"/>
          </a:p>
        </p:txBody>
      </p:sp>
      <p:sp>
        <p:nvSpPr>
          <p:cNvPr id="3" name="Title 2"/>
          <p:cNvSpPr>
            <a:spLocks noGrp="1"/>
          </p:cNvSpPr>
          <p:nvPr>
            <p:ph type="title"/>
          </p:nvPr>
        </p:nvSpPr>
        <p:spPr/>
        <p:txBody>
          <a:bodyPr/>
          <a:lstStyle/>
          <a:p>
            <a:r>
              <a:rPr lang="en-US" dirty="0" err="1" smtClean="0"/>
              <a:t>componentDidUpdate</a:t>
            </a:r>
            <a:endParaRPr lang="en-US" dirty="0"/>
          </a:p>
        </p:txBody>
      </p:sp>
    </p:spTree>
    <p:extLst>
      <p:ext uri="{BB962C8B-B14F-4D97-AF65-F5344CB8AC3E}">
        <p14:creationId xmlns:p14="http://schemas.microsoft.com/office/powerpoint/2010/main" val="131763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0" indent="0">
              <a:buNone/>
            </a:pPr>
            <a:r>
              <a:rPr lang="en-US" dirty="0" smtClean="0">
                <a:solidFill>
                  <a:schemeClr val="bg2">
                    <a:lumMod val="65000"/>
                  </a:schemeClr>
                </a:solidFill>
              </a:rPr>
              <a:t>When</a:t>
            </a:r>
            <a:r>
              <a:rPr lang="en-US" b="1" dirty="0" smtClean="0"/>
              <a:t>	</a:t>
            </a:r>
          </a:p>
          <a:p>
            <a:pPr marL="0" indent="0">
              <a:buNone/>
            </a:pPr>
            <a:r>
              <a:rPr lang="en-US" dirty="0" smtClean="0"/>
              <a:t>Immediately before component is removed from the DOM</a:t>
            </a:r>
          </a:p>
          <a:p>
            <a:pPr marL="0" indent="0">
              <a:buNone/>
            </a:pPr>
            <a:endParaRPr lang="en-US" dirty="0"/>
          </a:p>
          <a:p>
            <a:pPr marL="0" indent="0">
              <a:buNone/>
            </a:pPr>
            <a:r>
              <a:rPr lang="en-US" dirty="0" smtClean="0">
                <a:solidFill>
                  <a:schemeClr val="bg2">
                    <a:lumMod val="65000"/>
                  </a:schemeClr>
                </a:solidFill>
              </a:rPr>
              <a:t>Why</a:t>
            </a:r>
            <a:r>
              <a:rPr lang="en-US" b="1" dirty="0" smtClean="0"/>
              <a:t/>
            </a:r>
            <a:br>
              <a:rPr lang="en-US" b="1" dirty="0" smtClean="0"/>
            </a:br>
            <a:r>
              <a:rPr lang="en-US" dirty="0" smtClean="0"/>
              <a:t>Cleanup</a:t>
            </a:r>
            <a:endParaRPr lang="en-US" dirty="0"/>
          </a:p>
        </p:txBody>
      </p:sp>
      <p:sp>
        <p:nvSpPr>
          <p:cNvPr id="3" name="Title 2"/>
          <p:cNvSpPr>
            <a:spLocks noGrp="1"/>
          </p:cNvSpPr>
          <p:nvPr>
            <p:ph type="title"/>
          </p:nvPr>
        </p:nvSpPr>
        <p:spPr/>
        <p:txBody>
          <a:bodyPr/>
          <a:lstStyle/>
          <a:p>
            <a:r>
              <a:rPr lang="en-US" dirty="0" err="1" smtClean="0"/>
              <a:t>componentWillUnmount</a:t>
            </a:r>
            <a:endParaRPr lang="en-US" dirty="0"/>
          </a:p>
        </p:txBody>
      </p:sp>
    </p:spTree>
    <p:extLst>
      <p:ext uri="{BB962C8B-B14F-4D97-AF65-F5344CB8AC3E}">
        <p14:creationId xmlns:p14="http://schemas.microsoft.com/office/powerpoint/2010/main" val="4314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0" indent="0">
              <a:buNone/>
            </a:pPr>
            <a:r>
              <a:rPr lang="en-US" dirty="0" smtClean="0"/>
              <a:t>Add a key to dynamic child elements</a:t>
            </a:r>
          </a:p>
          <a:p>
            <a:endParaRPr lang="en-US" dirty="0" smtClean="0"/>
          </a:p>
          <a:p>
            <a:pPr marL="0" indent="0">
              <a:buNone/>
            </a:pPr>
            <a:r>
              <a:rPr lang="en-US" dirty="0" smtClean="0"/>
              <a:t>&lt;</a:t>
            </a:r>
            <a:r>
              <a:rPr lang="en-US" dirty="0" err="1" smtClean="0"/>
              <a:t>tr</a:t>
            </a:r>
            <a:r>
              <a:rPr lang="en-US" dirty="0" smtClean="0"/>
              <a:t> key={</a:t>
            </a:r>
            <a:r>
              <a:rPr lang="en-US" dirty="0" err="1" smtClean="0"/>
              <a:t>author.id</a:t>
            </a:r>
            <a:r>
              <a:rPr lang="en-US" dirty="0" smtClean="0"/>
              <a:t>}&gt;</a:t>
            </a:r>
            <a:endParaRPr lang="en-US" dirty="0"/>
          </a:p>
        </p:txBody>
      </p:sp>
      <p:sp>
        <p:nvSpPr>
          <p:cNvPr id="3" name="Title 2"/>
          <p:cNvSpPr>
            <a:spLocks noGrp="1"/>
          </p:cNvSpPr>
          <p:nvPr>
            <p:ph type="title"/>
          </p:nvPr>
        </p:nvSpPr>
        <p:spPr/>
        <p:txBody>
          <a:bodyPr/>
          <a:lstStyle/>
          <a:p>
            <a:r>
              <a:rPr lang="en-US" dirty="0" smtClean="0"/>
              <a:t>Keys for Dynamic Children</a:t>
            </a:r>
            <a:endParaRPr lang="en-US" dirty="0"/>
          </a:p>
        </p:txBody>
      </p:sp>
    </p:spTree>
    <p:extLst>
      <p:ext uri="{BB962C8B-B14F-4D97-AF65-F5344CB8AC3E}">
        <p14:creationId xmlns:p14="http://schemas.microsoft.com/office/powerpoint/2010/main" val="17896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a:bodyPr>
          <a:lstStyle/>
          <a:p>
            <a:pPr marL="0" indent="0">
              <a:buNone/>
            </a:pPr>
            <a:r>
              <a:rPr lang="en-US" dirty="0" smtClean="0"/>
              <a:t>Props			Pass data to child components</a:t>
            </a:r>
          </a:p>
          <a:p>
            <a:pPr marL="0" indent="0">
              <a:buNone/>
            </a:pPr>
            <a:r>
              <a:rPr lang="en-US" dirty="0" smtClean="0"/>
              <a:t>State			Data in controller view</a:t>
            </a:r>
          </a:p>
          <a:p>
            <a:pPr marL="0" indent="0">
              <a:buNone/>
            </a:pPr>
            <a:r>
              <a:rPr lang="en-US" dirty="0" smtClean="0"/>
              <a:t>Lifecycle		Handle bootstrapping and third party integrations				</a:t>
            </a:r>
          </a:p>
          <a:p>
            <a:endParaRPr lang="en-US" dirty="0"/>
          </a:p>
        </p:txBody>
      </p:sp>
      <p:sp>
        <p:nvSpPr>
          <p:cNvPr id="7" name="Title 6"/>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71409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569" y="2545894"/>
            <a:ext cx="10979183" cy="1570983"/>
          </a:xfrm>
        </p:spPr>
        <p:txBody>
          <a:bodyPr/>
          <a:lstStyle/>
          <a:p>
            <a:r>
              <a:rPr lang="en-US" dirty="0" smtClean="0">
                <a:solidFill>
                  <a:schemeClr val="bg1"/>
                </a:solidFill>
              </a:rPr>
              <a:t>Composing Components</a:t>
            </a:r>
            <a:endParaRPr lang="en-US" dirty="0">
              <a:solidFill>
                <a:schemeClr val="bg1"/>
              </a:solidFill>
            </a:endParaRPr>
          </a:p>
        </p:txBody>
      </p:sp>
    </p:spTree>
    <p:extLst>
      <p:ext uri="{BB962C8B-B14F-4D97-AF65-F5344CB8AC3E}">
        <p14:creationId xmlns:p14="http://schemas.microsoft.com/office/powerpoint/2010/main" val="15210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pPr marL="0" indent="0">
              <a:buNone/>
            </a:pPr>
            <a:r>
              <a:rPr lang="en-US" b="1" dirty="0" smtClean="0"/>
              <a:t>Our focus: </a:t>
            </a:r>
            <a:r>
              <a:rPr lang="en-US" dirty="0" smtClean="0"/>
              <a:t>Composition</a:t>
            </a:r>
          </a:p>
          <a:p>
            <a:pPr marL="0" indent="0">
              <a:buNone/>
            </a:pPr>
            <a:r>
              <a:rPr lang="en-US" dirty="0" smtClean="0"/>
              <a:t>Controller views</a:t>
            </a:r>
          </a:p>
          <a:p>
            <a:pPr marL="0" indent="0">
              <a:buNone/>
            </a:pPr>
            <a:r>
              <a:rPr lang="en-US" dirty="0" smtClean="0"/>
              <a:t>Prop validation via </a:t>
            </a:r>
            <a:r>
              <a:rPr lang="en-US" dirty="0" err="1" smtClean="0"/>
              <a:t>PropTypes</a:t>
            </a:r>
            <a:endParaRPr lang="en-US" dirty="0" smtClean="0"/>
          </a:p>
          <a:p>
            <a:pPr marL="0" indent="0">
              <a:buNone/>
            </a:pPr>
            <a:r>
              <a:rPr lang="en-US" dirty="0" err="1" smtClean="0"/>
              <a:t>Mixins</a:t>
            </a:r>
            <a:endParaRPr lang="en-US" dirty="0"/>
          </a:p>
        </p:txBody>
      </p:sp>
      <p:sp>
        <p:nvSpPr>
          <p:cNvPr id="5" name="Title 4"/>
          <p:cNvSpPr>
            <a:spLocks noGrp="1"/>
          </p:cNvSpPr>
          <p:nvPr>
            <p:ph type="title"/>
          </p:nvPr>
        </p:nvSpPr>
        <p:spPr/>
        <p:txBody>
          <a:bodyPr/>
          <a:lstStyle/>
          <a:p>
            <a:r>
              <a:rPr lang="en-US" dirty="0" smtClean="0"/>
              <a:t>Here’s the Plan</a:t>
            </a:r>
            <a:endParaRPr lang="en-US" dirty="0"/>
          </a:p>
        </p:txBody>
      </p:sp>
    </p:spTree>
    <p:extLst>
      <p:ext uri="{BB962C8B-B14F-4D97-AF65-F5344CB8AC3E}">
        <p14:creationId xmlns:p14="http://schemas.microsoft.com/office/powerpoint/2010/main" val="1623178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6583" y="2547448"/>
            <a:ext cx="10979183" cy="1570983"/>
          </a:xfrm>
        </p:spPr>
        <p:txBody>
          <a:bodyPr/>
          <a:lstStyle/>
          <a:p>
            <a:r>
              <a:rPr lang="en-US" dirty="0" smtClean="0"/>
              <a:t>Composition</a:t>
            </a:r>
            <a:endParaRPr lang="en-US" dirty="0"/>
          </a:p>
        </p:txBody>
      </p:sp>
      <p:pic>
        <p:nvPicPr>
          <p:cNvPr id="4" name="Picture 3"/>
          <p:cNvPicPr>
            <a:picLocks noChangeAspect="1"/>
          </p:cNvPicPr>
          <p:nvPr/>
        </p:nvPicPr>
        <p:blipFill>
          <a:blip r:embed="rId3"/>
          <a:stretch>
            <a:fillRect/>
          </a:stretch>
        </p:blipFill>
        <p:spPr>
          <a:xfrm>
            <a:off x="5309159" y="0"/>
            <a:ext cx="6882841" cy="6818434"/>
          </a:xfrm>
          <a:prstGeom prst="rect">
            <a:avLst/>
          </a:prstGeom>
        </p:spPr>
      </p:pic>
    </p:spTree>
    <p:extLst>
      <p:ext uri="{BB962C8B-B14F-4D97-AF65-F5344CB8AC3E}">
        <p14:creationId xmlns:p14="http://schemas.microsoft.com/office/powerpoint/2010/main" val="127774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0" y="850900"/>
            <a:ext cx="7620000" cy="5143500"/>
          </a:xfrm>
          <a:prstGeom prst="rect">
            <a:avLst/>
          </a:prstGeom>
        </p:spPr>
      </p:pic>
    </p:spTree>
    <p:extLst>
      <p:ext uri="{BB962C8B-B14F-4D97-AF65-F5344CB8AC3E}">
        <p14:creationId xmlns:p14="http://schemas.microsoft.com/office/powerpoint/2010/main" val="1046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dirty="0" smtClean="0"/>
              <a:t>Interacts with stores</a:t>
            </a:r>
            <a:endParaRPr lang="en-US" dirty="0"/>
          </a:p>
        </p:txBody>
      </p:sp>
      <p:sp>
        <p:nvSpPr>
          <p:cNvPr id="3" name="Text Placeholder 2"/>
          <p:cNvSpPr>
            <a:spLocks noGrp="1"/>
          </p:cNvSpPr>
          <p:nvPr>
            <p:ph type="body" sz="quarter" idx="15"/>
          </p:nvPr>
        </p:nvSpPr>
        <p:spPr/>
        <p:txBody>
          <a:bodyPr/>
          <a:lstStyle/>
          <a:p>
            <a:r>
              <a:rPr lang="en-US" dirty="0" smtClean="0"/>
              <a:t>Sets props on children</a:t>
            </a:r>
            <a:endParaRPr lang="en-US" dirty="0"/>
          </a:p>
        </p:txBody>
      </p:sp>
      <p:sp>
        <p:nvSpPr>
          <p:cNvPr id="4" name="Text Placeholder 3"/>
          <p:cNvSpPr>
            <a:spLocks noGrp="1"/>
          </p:cNvSpPr>
          <p:nvPr>
            <p:ph type="body" sz="quarter" idx="14"/>
          </p:nvPr>
        </p:nvSpPr>
        <p:spPr/>
        <p:txBody>
          <a:bodyPr/>
          <a:lstStyle/>
          <a:p>
            <a:r>
              <a:rPr lang="en-US" dirty="0" smtClean="0"/>
              <a:t>Top level component</a:t>
            </a:r>
            <a:endParaRPr lang="en-US" dirty="0"/>
          </a:p>
        </p:txBody>
      </p:sp>
      <p:sp>
        <p:nvSpPr>
          <p:cNvPr id="5" name="Title 4"/>
          <p:cNvSpPr>
            <a:spLocks noGrp="1"/>
          </p:cNvSpPr>
          <p:nvPr>
            <p:ph type="title"/>
          </p:nvPr>
        </p:nvSpPr>
        <p:spPr/>
        <p:txBody>
          <a:bodyPr/>
          <a:lstStyle/>
          <a:p>
            <a:r>
              <a:rPr lang="en-US" dirty="0" smtClean="0"/>
              <a:t>Controller Views</a:t>
            </a:r>
            <a:endParaRPr lang="en-US" dirty="0"/>
          </a:p>
        </p:txBody>
      </p:sp>
    </p:spTree>
    <p:extLst>
      <p:ext uri="{BB962C8B-B14F-4D97-AF65-F5344CB8AC3E}">
        <p14:creationId xmlns:p14="http://schemas.microsoft.com/office/powerpoint/2010/main" val="45143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endParaRPr lang="en-US" dirty="0"/>
          </a:p>
        </p:txBody>
      </p:sp>
      <p:sp>
        <p:nvSpPr>
          <p:cNvPr id="5" name="Title 4"/>
          <p:cNvSpPr>
            <a:spLocks noGrp="1"/>
          </p:cNvSpPr>
          <p:nvPr>
            <p:ph type="title"/>
          </p:nvPr>
        </p:nvSpPr>
        <p:spPr/>
        <p:txBody>
          <a:bodyPr/>
          <a:lstStyle/>
          <a:p>
            <a:r>
              <a:rPr lang="en-US" dirty="0" smtClean="0"/>
              <a:t>Controller Views</a:t>
            </a:r>
            <a:endParaRPr lang="en-US" dirty="0"/>
          </a:p>
        </p:txBody>
      </p:sp>
    </p:spTree>
    <p:extLst>
      <p:ext uri="{BB962C8B-B14F-4D97-AF65-F5344CB8AC3E}">
        <p14:creationId xmlns:p14="http://schemas.microsoft.com/office/powerpoint/2010/main" val="133697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dirty="0" err="1" smtClean="0"/>
              <a:t>propTypes</a:t>
            </a:r>
            <a:r>
              <a:rPr lang="en-US" dirty="0"/>
              <a:t>: {</a:t>
            </a:r>
          </a:p>
          <a:p>
            <a:pPr marL="0" indent="0">
              <a:buNone/>
            </a:pPr>
            <a:r>
              <a:rPr lang="en-US" dirty="0"/>
              <a:t>	author: 	</a:t>
            </a:r>
            <a:r>
              <a:rPr lang="en-US" dirty="0" smtClean="0"/>
              <a:t>	</a:t>
            </a:r>
            <a:r>
              <a:rPr lang="en-US" dirty="0" err="1" smtClean="0"/>
              <a:t>React.PropTypes.object.isRequired</a:t>
            </a:r>
            <a:r>
              <a:rPr lang="en-US" dirty="0" smtClean="0"/>
              <a:t>,</a:t>
            </a:r>
          </a:p>
          <a:p>
            <a:pPr marL="0" indent="0">
              <a:buNone/>
            </a:pPr>
            <a:r>
              <a:rPr lang="en-US" dirty="0" smtClean="0"/>
              <a:t>	</a:t>
            </a:r>
            <a:r>
              <a:rPr lang="en-US" dirty="0" err="1" smtClean="0"/>
              <a:t>onSave</a:t>
            </a:r>
            <a:r>
              <a:rPr lang="en-US" dirty="0" smtClean="0"/>
              <a:t>: 		</a:t>
            </a:r>
            <a:r>
              <a:rPr lang="en-US" dirty="0" err="1" smtClean="0"/>
              <a:t>React.PropTypes.func.isRequired</a:t>
            </a:r>
            <a:r>
              <a:rPr lang="en-US" dirty="0" smtClean="0"/>
              <a:t>,</a:t>
            </a:r>
          </a:p>
          <a:p>
            <a:pPr marL="0" indent="0">
              <a:buNone/>
            </a:pPr>
            <a:r>
              <a:rPr lang="en-US" dirty="0"/>
              <a:t>	validate: </a:t>
            </a:r>
            <a:r>
              <a:rPr lang="en-US" dirty="0" smtClean="0"/>
              <a:t>	</a:t>
            </a:r>
            <a:r>
              <a:rPr lang="en-US" dirty="0" err="1" smtClean="0"/>
              <a:t>React.PropTypes.func.isRequired</a:t>
            </a:r>
            <a:r>
              <a:rPr lang="en-US" dirty="0" smtClean="0"/>
              <a:t>,</a:t>
            </a:r>
            <a:endParaRPr lang="en-US" dirty="0"/>
          </a:p>
          <a:p>
            <a:pPr marL="0" indent="0">
              <a:buNone/>
            </a:pPr>
            <a:r>
              <a:rPr lang="en-US" dirty="0"/>
              <a:t>	</a:t>
            </a:r>
            <a:r>
              <a:rPr lang="en-US" dirty="0" smtClean="0"/>
              <a:t>errors</a:t>
            </a:r>
            <a:r>
              <a:rPr lang="en-US" dirty="0"/>
              <a:t>:     </a:t>
            </a:r>
            <a:r>
              <a:rPr lang="en-US" dirty="0" smtClean="0"/>
              <a:t>	</a:t>
            </a:r>
            <a:r>
              <a:rPr lang="en-US" dirty="0" err="1" smtClean="0"/>
              <a:t>React.PropTypes.object</a:t>
            </a:r>
            <a:r>
              <a:rPr lang="en-US" dirty="0" smtClean="0"/>
              <a:t>,</a:t>
            </a:r>
            <a:endParaRPr lang="en-US" dirty="0"/>
          </a:p>
          <a:p>
            <a:pPr marL="0" indent="0">
              <a:buNone/>
            </a:pPr>
            <a:r>
              <a:rPr lang="en-US" dirty="0"/>
              <a:t>	</a:t>
            </a:r>
            <a:r>
              <a:rPr lang="en-US" dirty="0" err="1" smtClean="0"/>
              <a:t>hasErrors</a:t>
            </a:r>
            <a:r>
              <a:rPr lang="en-US" dirty="0" smtClean="0"/>
              <a:t>:	</a:t>
            </a:r>
            <a:r>
              <a:rPr lang="en-US" dirty="0" err="1" smtClean="0"/>
              <a:t>React.PropTypes.func.isRequired</a:t>
            </a:r>
            <a:r>
              <a:rPr lang="en-US" dirty="0"/>
              <a:t>,</a:t>
            </a:r>
          </a:p>
          <a:p>
            <a:pPr marL="0" indent="0">
              <a:buNone/>
            </a:pPr>
            <a:r>
              <a:rPr lang="en-US" dirty="0" smtClean="0"/>
              <a:t>},</a:t>
            </a:r>
            <a:endParaRPr lang="en-US" dirty="0"/>
          </a:p>
        </p:txBody>
      </p:sp>
      <p:sp>
        <p:nvSpPr>
          <p:cNvPr id="3" name="Title 2"/>
          <p:cNvSpPr>
            <a:spLocks noGrp="1"/>
          </p:cNvSpPr>
          <p:nvPr>
            <p:ph type="title"/>
          </p:nvPr>
        </p:nvSpPr>
        <p:spPr/>
        <p:txBody>
          <a:bodyPr/>
          <a:lstStyle/>
          <a:p>
            <a:r>
              <a:rPr lang="en-US" dirty="0" smtClean="0"/>
              <a:t>Prop Validation</a:t>
            </a:r>
            <a:endParaRPr lang="en-US" dirty="0"/>
          </a:p>
        </p:txBody>
      </p:sp>
    </p:spTree>
    <p:extLst>
      <p:ext uri="{BB962C8B-B14F-4D97-AF65-F5344CB8AC3E}">
        <p14:creationId xmlns:p14="http://schemas.microsoft.com/office/powerpoint/2010/main" val="144522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dirty="0" err="1"/>
              <a:t>optionalArray</a:t>
            </a:r>
            <a:r>
              <a:rPr lang="en-US" dirty="0"/>
              <a:t>: </a:t>
            </a:r>
            <a:r>
              <a:rPr lang="en-US" dirty="0" err="1"/>
              <a:t>React.PropTypes.array</a:t>
            </a:r>
            <a:r>
              <a:rPr lang="en-US" dirty="0"/>
              <a:t>, </a:t>
            </a:r>
            <a:endParaRPr lang="en-US" dirty="0" smtClean="0"/>
          </a:p>
          <a:p>
            <a:pPr marL="0" indent="0">
              <a:buNone/>
            </a:pPr>
            <a:r>
              <a:rPr lang="en-US" dirty="0" err="1" smtClean="0"/>
              <a:t>optionalBool</a:t>
            </a:r>
            <a:r>
              <a:rPr lang="en-US" dirty="0"/>
              <a:t>: </a:t>
            </a:r>
            <a:r>
              <a:rPr lang="en-US" dirty="0" err="1"/>
              <a:t>React.PropTypes.bool</a:t>
            </a:r>
            <a:r>
              <a:rPr lang="en-US" dirty="0"/>
              <a:t>, </a:t>
            </a:r>
            <a:endParaRPr lang="en-US" dirty="0" smtClean="0"/>
          </a:p>
          <a:p>
            <a:pPr marL="0" indent="0">
              <a:buNone/>
            </a:pPr>
            <a:r>
              <a:rPr lang="en-US" dirty="0" err="1" smtClean="0"/>
              <a:t>optionalFunc</a:t>
            </a:r>
            <a:r>
              <a:rPr lang="en-US" dirty="0"/>
              <a:t>: </a:t>
            </a:r>
            <a:r>
              <a:rPr lang="en-US" dirty="0" err="1"/>
              <a:t>React.PropTypes.func</a:t>
            </a:r>
            <a:r>
              <a:rPr lang="en-US" dirty="0"/>
              <a:t>, </a:t>
            </a:r>
            <a:endParaRPr lang="en-US" dirty="0" smtClean="0"/>
          </a:p>
          <a:p>
            <a:pPr marL="0" indent="0">
              <a:buNone/>
            </a:pPr>
            <a:r>
              <a:rPr lang="en-US" dirty="0" err="1" smtClean="0"/>
              <a:t>optionalNumber</a:t>
            </a:r>
            <a:r>
              <a:rPr lang="en-US" dirty="0"/>
              <a:t>: </a:t>
            </a:r>
            <a:r>
              <a:rPr lang="en-US" dirty="0" err="1"/>
              <a:t>React.PropTypes.number</a:t>
            </a:r>
            <a:r>
              <a:rPr lang="en-US" dirty="0"/>
              <a:t>, </a:t>
            </a:r>
            <a:endParaRPr lang="en-US" dirty="0" smtClean="0"/>
          </a:p>
          <a:p>
            <a:pPr marL="0" indent="0">
              <a:buNone/>
            </a:pPr>
            <a:r>
              <a:rPr lang="en-US" dirty="0" err="1" smtClean="0"/>
              <a:t>optionalObject</a:t>
            </a:r>
            <a:r>
              <a:rPr lang="en-US" dirty="0"/>
              <a:t>: </a:t>
            </a:r>
            <a:r>
              <a:rPr lang="en-US" dirty="0" err="1"/>
              <a:t>React.PropTypes.object</a:t>
            </a:r>
            <a:r>
              <a:rPr lang="en-US" dirty="0"/>
              <a:t>, </a:t>
            </a:r>
            <a:endParaRPr lang="en-US" dirty="0" smtClean="0"/>
          </a:p>
          <a:p>
            <a:pPr marL="0" indent="0">
              <a:buNone/>
            </a:pPr>
            <a:r>
              <a:rPr lang="en-US" dirty="0" err="1" smtClean="0"/>
              <a:t>optionalString</a:t>
            </a:r>
            <a:r>
              <a:rPr lang="en-US" dirty="0"/>
              <a:t>: </a:t>
            </a:r>
            <a:r>
              <a:rPr lang="en-US" dirty="0" err="1"/>
              <a:t>React.PropTypes.string</a:t>
            </a:r>
            <a:r>
              <a:rPr lang="en-US" dirty="0"/>
              <a:t>,</a:t>
            </a:r>
          </a:p>
        </p:txBody>
      </p:sp>
      <p:sp>
        <p:nvSpPr>
          <p:cNvPr id="3" name="Title 2"/>
          <p:cNvSpPr>
            <a:spLocks noGrp="1"/>
          </p:cNvSpPr>
          <p:nvPr>
            <p:ph type="title"/>
          </p:nvPr>
        </p:nvSpPr>
        <p:spPr/>
        <p:txBody>
          <a:bodyPr/>
          <a:lstStyle/>
          <a:p>
            <a:r>
              <a:rPr lang="en-US" dirty="0" smtClean="0"/>
              <a:t>Prop Validation</a:t>
            </a:r>
            <a:endParaRPr lang="en-US" dirty="0"/>
          </a:p>
        </p:txBody>
      </p:sp>
    </p:spTree>
    <p:extLst>
      <p:ext uri="{BB962C8B-B14F-4D97-AF65-F5344CB8AC3E}">
        <p14:creationId xmlns:p14="http://schemas.microsoft.com/office/powerpoint/2010/main" val="38665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r>
              <a:rPr lang="en-US" dirty="0" smtClean="0"/>
              <a:t>Minified version is for production.</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Development vs Production Mode</a:t>
            </a:r>
            <a:endParaRPr lang="en-US" dirty="0"/>
          </a:p>
        </p:txBody>
      </p:sp>
    </p:spTree>
    <p:extLst>
      <p:ext uri="{BB962C8B-B14F-4D97-AF65-F5344CB8AC3E}">
        <p14:creationId xmlns:p14="http://schemas.microsoft.com/office/powerpoint/2010/main" val="54020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a:lstStyle/>
          <a:p>
            <a:r>
              <a:rPr lang="en-US" dirty="0" smtClean="0"/>
              <a:t>Declare expected property types</a:t>
            </a:r>
            <a:endParaRPr lang="en-US" dirty="0"/>
          </a:p>
        </p:txBody>
      </p:sp>
      <p:sp>
        <p:nvSpPr>
          <p:cNvPr id="5" name="Title 4"/>
          <p:cNvSpPr>
            <a:spLocks noGrp="1"/>
          </p:cNvSpPr>
          <p:nvPr>
            <p:ph type="title"/>
          </p:nvPr>
        </p:nvSpPr>
        <p:spPr/>
        <p:txBody>
          <a:bodyPr/>
          <a:lstStyle/>
          <a:p>
            <a:r>
              <a:rPr lang="en-US" dirty="0" smtClean="0"/>
              <a:t>Prop Validation</a:t>
            </a:r>
            <a:endParaRPr lang="en-US" dirty="0"/>
          </a:p>
        </p:txBody>
      </p:sp>
    </p:spTree>
    <p:extLst>
      <p:ext uri="{BB962C8B-B14F-4D97-AF65-F5344CB8AC3E}">
        <p14:creationId xmlns:p14="http://schemas.microsoft.com/office/powerpoint/2010/main" val="74868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3"/>
          </p:nvPr>
        </p:nvSpPr>
        <p:spPr/>
        <p:txBody>
          <a:bodyPr>
            <a:normAutofit/>
          </a:bodyPr>
          <a:lstStyle/>
          <a:p>
            <a:pPr marL="0" indent="0">
              <a:buNone/>
            </a:pPr>
            <a:r>
              <a:rPr lang="en-US" dirty="0" smtClean="0"/>
              <a:t>Controller Views	“Smart” components that pass data down via props</a:t>
            </a:r>
          </a:p>
          <a:p>
            <a:pPr marL="0" indent="0">
              <a:buNone/>
            </a:pPr>
            <a:r>
              <a:rPr lang="en-US" dirty="0" err="1" smtClean="0"/>
              <a:t>PropTypes</a:t>
            </a:r>
            <a:r>
              <a:rPr lang="en-US" dirty="0"/>
              <a:t>	</a:t>
            </a:r>
            <a:r>
              <a:rPr lang="en-US" dirty="0" smtClean="0"/>
              <a:t>	Validate props				</a:t>
            </a:r>
          </a:p>
          <a:p>
            <a:endParaRPr lang="en-US" dirty="0"/>
          </a:p>
        </p:txBody>
      </p:sp>
      <p:sp>
        <p:nvSpPr>
          <p:cNvPr id="7" name="Title 6"/>
          <p:cNvSpPr>
            <a:spLocks noGrp="1"/>
          </p:cNvSpPr>
          <p:nvPr>
            <p:ph type="title"/>
          </p:nvPr>
        </p:nvSpPr>
        <p:spPr/>
        <p:txBody>
          <a:bodyPr/>
          <a:lstStyle/>
          <a:p>
            <a:r>
              <a:rPr lang="en-US" smtClean="0"/>
              <a:t>Summary</a:t>
            </a:r>
            <a:endParaRPr lang="en-US" dirty="0"/>
          </a:p>
        </p:txBody>
      </p:sp>
    </p:spTree>
    <p:extLst>
      <p:ext uri="{BB962C8B-B14F-4D97-AF65-F5344CB8AC3E}">
        <p14:creationId xmlns:p14="http://schemas.microsoft.com/office/powerpoint/2010/main" val="195940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7569" y="2545894"/>
            <a:ext cx="10979183" cy="1570983"/>
          </a:xfrm>
        </p:spPr>
        <p:txBody>
          <a:bodyPr/>
          <a:lstStyle/>
          <a:p>
            <a:r>
              <a:rPr lang="en-US" dirty="0" smtClean="0">
                <a:solidFill>
                  <a:schemeClr val="bg1"/>
                </a:solidFill>
              </a:rPr>
              <a:t>Flux</a:t>
            </a:r>
            <a:endParaRPr lang="en-US" dirty="0">
              <a:solidFill>
                <a:schemeClr val="bg1"/>
              </a:solidFill>
            </a:endParaRPr>
          </a:p>
        </p:txBody>
      </p:sp>
    </p:spTree>
    <p:extLst>
      <p:ext uri="{BB962C8B-B14F-4D97-AF65-F5344CB8AC3E}">
        <p14:creationId xmlns:p14="http://schemas.microsoft.com/office/powerpoint/2010/main" val="2698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pattern</a:t>
            </a:r>
          </a:p>
          <a:p>
            <a:r>
              <a:rPr lang="en-US" dirty="0" smtClean="0"/>
              <a:t>Centralized dispatcher</a:t>
            </a:r>
          </a:p>
          <a:p>
            <a:r>
              <a:rPr lang="en-US" dirty="0" err="1"/>
              <a:t>Unidrectional</a:t>
            </a:r>
            <a:r>
              <a:rPr lang="en-US" dirty="0"/>
              <a:t> data </a:t>
            </a:r>
            <a:r>
              <a:rPr lang="en-US" dirty="0" smtClean="0"/>
              <a:t>flows</a:t>
            </a:r>
          </a:p>
          <a:p>
            <a:endParaRPr lang="en-US" dirty="0"/>
          </a:p>
        </p:txBody>
      </p:sp>
      <p:sp>
        <p:nvSpPr>
          <p:cNvPr id="4" name="Title 3"/>
          <p:cNvSpPr>
            <a:spLocks noGrp="1"/>
          </p:cNvSpPr>
          <p:nvPr>
            <p:ph type="title"/>
          </p:nvPr>
        </p:nvSpPr>
        <p:spPr/>
        <p:txBody>
          <a:bodyPr/>
          <a:lstStyle/>
          <a:p>
            <a:r>
              <a:rPr lang="en-US" dirty="0" smtClean="0"/>
              <a:t>What is Flux?</a:t>
            </a:r>
            <a:endParaRPr lang="en-US" dirty="0"/>
          </a:p>
        </p:txBody>
      </p:sp>
      <p:pic>
        <p:nvPicPr>
          <p:cNvPr id="5" name="Content Placeholder 4"/>
          <p:cNvPicPr>
            <a:picLocks noGrp="1" noChangeAspect="1"/>
          </p:cNvPicPr>
          <p:nvPr>
            <p:ph sz="quarter" idx="11"/>
          </p:nvPr>
        </p:nvPicPr>
        <p:blipFill>
          <a:blip r:embed="rId3"/>
          <a:stretch>
            <a:fillRect/>
          </a:stretch>
        </p:blipFill>
        <p:spPr>
          <a:xfrm>
            <a:off x="1451625" y="3571833"/>
            <a:ext cx="2057687" cy="609685"/>
          </a:xfrm>
          <a:prstGeom prst="rect">
            <a:avLst/>
          </a:prstGeom>
        </p:spPr>
      </p:pic>
    </p:spTree>
    <p:extLst>
      <p:ext uri="{BB962C8B-B14F-4D97-AF65-F5344CB8AC3E}">
        <p14:creationId xmlns:p14="http://schemas.microsoft.com/office/powerpoint/2010/main" val="212504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2120" y="2469156"/>
            <a:ext cx="10979183" cy="1570983"/>
          </a:xfrm>
        </p:spPr>
        <p:txBody>
          <a:bodyPr/>
          <a:lstStyle/>
          <a:p>
            <a:r>
              <a:rPr lang="en-US" dirty="0" smtClean="0">
                <a:solidFill>
                  <a:schemeClr val="tx1"/>
                </a:solidFill>
              </a:rPr>
              <a:t>They call it </a:t>
            </a:r>
            <a:r>
              <a:rPr lang="en-US" dirty="0" smtClean="0">
                <a:solidFill>
                  <a:schemeClr val="accent4">
                    <a:lumMod val="75000"/>
                  </a:schemeClr>
                </a:solidFill>
              </a:rPr>
              <a:t>Flux </a:t>
            </a:r>
            <a:r>
              <a:rPr lang="en-US" dirty="0" smtClean="0">
                <a:solidFill>
                  <a:schemeClr val="tx1"/>
                </a:solidFill>
              </a:rPr>
              <a:t>for a reason too.</a:t>
            </a:r>
            <a:endParaRPr lang="en-US" dirty="0">
              <a:solidFill>
                <a:schemeClr val="tx1"/>
              </a:solidFill>
            </a:endParaRPr>
          </a:p>
        </p:txBody>
      </p:sp>
    </p:spTree>
    <p:extLst>
      <p:ext uri="{BB962C8B-B14F-4D97-AF65-F5344CB8AC3E}">
        <p14:creationId xmlns:p14="http://schemas.microsoft.com/office/powerpoint/2010/main" val="116867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luralsight default theme">
  <a:themeElements>
    <a:clrScheme name="PLURALSIGHT COLORS">
      <a:dk1>
        <a:srgbClr val="58595B"/>
      </a:dk1>
      <a:lt1>
        <a:srgbClr val="FFFFFF"/>
      </a:lt1>
      <a:dk2>
        <a:srgbClr val="464547"/>
      </a:dk2>
      <a:lt2>
        <a:srgbClr val="FFFFFF"/>
      </a:lt2>
      <a:accent1>
        <a:srgbClr val="F26722"/>
      </a:accent1>
      <a:accent2>
        <a:srgbClr val="548C94"/>
      </a:accent2>
      <a:accent3>
        <a:srgbClr val="66AEBA"/>
      </a:accent3>
      <a:accent4>
        <a:srgbClr val="9CCB42"/>
      </a:accent4>
      <a:accent5>
        <a:srgbClr val="79A14C"/>
      </a:accent5>
      <a:accent6>
        <a:srgbClr val="C8531F"/>
      </a:accent6>
      <a:hlink>
        <a:srgbClr val="548C94"/>
      </a:hlink>
      <a:folHlink>
        <a:srgbClr val="548C94"/>
      </a:folHlink>
    </a:clrScheme>
    <a:fontScheme name="Pluralsigh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dirty="0" err="1" smtClean="0">
            <a:solidFill>
              <a:schemeClr val="bg1"/>
            </a:solidFill>
          </a:defRPr>
        </a:defPPr>
      </a:lstStyle>
      <a:style>
        <a:lnRef idx="2">
          <a:schemeClr val="accent1"/>
        </a:lnRef>
        <a:fillRef idx="0">
          <a:schemeClr val="accent1"/>
        </a:fillRef>
        <a:effectRef idx="1">
          <a:schemeClr val="accent1"/>
        </a:effectRef>
        <a:fontRef idx="minor">
          <a:schemeClr val="tx1"/>
        </a:fontRef>
      </a:style>
    </a:spDef>
    <a:lnDef>
      <a:spPr>
        <a:ln>
          <a:solidFill>
            <a:schemeClr val="accent1"/>
          </a:solidFill>
          <a:headEnd type="none"/>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236667E-F916-4F2D-AE58-4D072AF7ED16}" vid="{C40EFC5D-C72B-4094-ACD2-BD6E3B5E64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Pluralsight_PowerPoint_Jan_2015</Template>
  <TotalTime>73336</TotalTime>
  <Words>12817</Words>
  <Application>Microsoft Macintosh PowerPoint</Application>
  <PresentationFormat>Widescreen</PresentationFormat>
  <Paragraphs>1209</Paragraphs>
  <Slides>130</Slides>
  <Notes>101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130</vt:i4>
      </vt:variant>
    </vt:vector>
  </HeadingPairs>
  <TitlesOfParts>
    <vt:vector size="141" baseType="lpstr">
      <vt:lpstr>Calibri</vt:lpstr>
      <vt:lpstr>Consolas</vt:lpstr>
      <vt:lpstr>Helvetica Light</vt:lpstr>
      <vt:lpstr>Lucida Grande</vt:lpstr>
      <vt:lpstr>Myriad Pro</vt:lpstr>
      <vt:lpstr>Myriad Pro Light</vt:lpstr>
      <vt:lpstr>Segoe UI</vt:lpstr>
      <vt:lpstr>Tahoma</vt:lpstr>
      <vt:lpstr>Wingdings</vt:lpstr>
      <vt:lpstr>Arial</vt:lpstr>
      <vt:lpstr>Pluralsight default theme</vt:lpstr>
      <vt:lpstr>React and Flux From Scratch</vt:lpstr>
      <vt:lpstr>Questions:</vt:lpstr>
      <vt:lpstr>PowerPoint Presentation</vt:lpstr>
      <vt:lpstr>PowerPoint Presentation</vt:lpstr>
      <vt:lpstr>A World of Components</vt:lpstr>
      <vt:lpstr>PowerPoint Presentation</vt:lpstr>
      <vt:lpstr>PowerPoint Presentation</vt:lpstr>
      <vt:lpstr>PowerPoint Presentation</vt:lpstr>
      <vt:lpstr>PowerPoint Presentation</vt:lpstr>
      <vt:lpstr>PowerPoint Presentation</vt:lpstr>
      <vt:lpstr>PowerPoint Presentation</vt:lpstr>
      <vt:lpstr>Innovation</vt:lpstr>
      <vt:lpstr>Try to keep an open mind.</vt:lpstr>
      <vt:lpstr>HTML should be a projection of app state,  not a source of truth.</vt:lpstr>
      <vt:lpstr>JavaScript and HTML belong in the same file.</vt:lpstr>
      <vt:lpstr>Unidirectional flow. No two-way binding.</vt:lpstr>
      <vt:lpstr>Inline styles can be good.</vt:lpstr>
      <vt:lpstr>All Variables Should be Global.</vt:lpstr>
      <vt:lpstr>Battle Proven</vt:lpstr>
      <vt:lpstr>Here’s the Plan</vt:lpstr>
      <vt:lpstr>Environment Setup</vt:lpstr>
      <vt:lpstr>PowerPoint Presentation</vt:lpstr>
      <vt:lpstr>Don’t Let This Scare You…</vt:lpstr>
      <vt:lpstr>Our Goal</vt:lpstr>
      <vt:lpstr>Core Technologies</vt:lpstr>
      <vt:lpstr>Node</vt:lpstr>
      <vt:lpstr>npm: Node’s Package Manager</vt:lpstr>
      <vt:lpstr>CommonJS Pattern</vt:lpstr>
      <vt:lpstr>Browserify</vt:lpstr>
      <vt:lpstr>React</vt:lpstr>
      <vt:lpstr>Flux</vt:lpstr>
      <vt:lpstr>Gulp</vt:lpstr>
      <vt:lpstr>What about ES2015? </vt:lpstr>
      <vt:lpstr>What about ES2015?</vt:lpstr>
      <vt:lpstr>Versions</vt:lpstr>
      <vt:lpstr>Wrap Up</vt:lpstr>
      <vt:lpstr>JSX</vt:lpstr>
      <vt:lpstr>PowerPoint Presentation</vt:lpstr>
      <vt:lpstr>PowerPoint Presentation</vt:lpstr>
      <vt:lpstr>PowerPoint Presentation</vt:lpstr>
      <vt:lpstr>JSX</vt:lpstr>
      <vt:lpstr>JSX Compiles to JS</vt:lpstr>
      <vt:lpstr>PowerPoint Presentation</vt:lpstr>
      <vt:lpstr>What about separation of concerns?</vt:lpstr>
      <vt:lpstr>PowerPoint Presentation</vt:lpstr>
      <vt:lpstr>PowerPoint Presentation</vt:lpstr>
      <vt:lpstr>PowerPoint Presentation</vt:lpstr>
      <vt:lpstr>Separating intertwined concerns hinders debugging</vt:lpstr>
      <vt:lpstr>PowerPoint Presentation</vt:lpstr>
      <vt:lpstr>PowerPoint Presentation</vt:lpstr>
      <vt:lpstr>PowerPoint Presentation</vt:lpstr>
      <vt:lpstr>PowerPoint Presentation</vt:lpstr>
      <vt:lpstr>JSX Friendly Editors</vt:lpstr>
      <vt:lpstr>Virtual DOM</vt:lpstr>
      <vt:lpstr>PowerPoint Presentation</vt:lpstr>
      <vt:lpstr>Why Virtual DOM?</vt:lpstr>
      <vt:lpstr>The Virtual DOM</vt:lpstr>
      <vt:lpstr>Removing a Row…</vt:lpstr>
      <vt:lpstr>Hard to argue with the results…</vt:lpstr>
      <vt:lpstr>Performance</vt:lpstr>
      <vt:lpstr>Performance</vt:lpstr>
      <vt:lpstr>PowerPoint Presentation</vt:lpstr>
      <vt:lpstr>Performance: Go Even Faster</vt:lpstr>
      <vt:lpstr>Meh, my app is fast enough.</vt:lpstr>
      <vt:lpstr>PowerPoint Presentation</vt:lpstr>
      <vt:lpstr>PowerPoint Presentation</vt:lpstr>
      <vt:lpstr>Virtual DOM: More Than Performance</vt:lpstr>
      <vt:lpstr>Let’s code our first components!</vt:lpstr>
      <vt:lpstr>Here’s the Plan</vt:lpstr>
      <vt:lpstr>Naming React Files</vt:lpstr>
      <vt:lpstr>Which Extension?</vt:lpstr>
      <vt:lpstr>React Lifecycle</vt:lpstr>
      <vt:lpstr>Here’s the Plan</vt:lpstr>
      <vt:lpstr>Props and State</vt:lpstr>
      <vt:lpstr>Initial State</vt:lpstr>
      <vt:lpstr>Default Prop Values</vt:lpstr>
      <vt:lpstr>Lifecycle Methods</vt:lpstr>
      <vt:lpstr>componentWillMount</vt:lpstr>
      <vt:lpstr>componentDidMount</vt:lpstr>
      <vt:lpstr>componentWillReceiveProps</vt:lpstr>
      <vt:lpstr>shouldComponentUpdate </vt:lpstr>
      <vt:lpstr>componentWillUpdate</vt:lpstr>
      <vt:lpstr>componentDidUpdate</vt:lpstr>
      <vt:lpstr>componentWillUnmount</vt:lpstr>
      <vt:lpstr>Keys for Dynamic Children</vt:lpstr>
      <vt:lpstr>Summary</vt:lpstr>
      <vt:lpstr>Composing Components</vt:lpstr>
      <vt:lpstr>Here’s the Plan</vt:lpstr>
      <vt:lpstr>Composition</vt:lpstr>
      <vt:lpstr>Controller Views</vt:lpstr>
      <vt:lpstr>Controller Views</vt:lpstr>
      <vt:lpstr>Prop Validation</vt:lpstr>
      <vt:lpstr>Prop Validation</vt:lpstr>
      <vt:lpstr>Development vs Production Mode</vt:lpstr>
      <vt:lpstr>Prop Validation</vt:lpstr>
      <vt:lpstr>Summary</vt:lpstr>
      <vt:lpstr>Flux</vt:lpstr>
      <vt:lpstr>What is Flux?</vt:lpstr>
      <vt:lpstr>They call it Flux for a reason too.</vt:lpstr>
      <vt:lpstr>Flux Implementations</vt:lpstr>
      <vt:lpstr>Good Luck Debugging This</vt:lpstr>
      <vt:lpstr>Two-way Binding vs Unidirectional</vt:lpstr>
      <vt:lpstr>Flux: 3 Parts</vt:lpstr>
      <vt:lpstr>Actions</vt:lpstr>
      <vt:lpstr>Actions</vt:lpstr>
      <vt:lpstr>Dispatcher</vt:lpstr>
      <vt:lpstr>Constants</vt:lpstr>
      <vt:lpstr>Store</vt:lpstr>
      <vt:lpstr>The Structure of a Store</vt:lpstr>
      <vt:lpstr>PowerPoint Presentation</vt:lpstr>
      <vt:lpstr>As an application grows, the dispatcher becomes more vital, as it can be used to manage dependencies between the stores by invoking the registered callbacks in a specific order. Stores can declaratively wait for other stores to finish updating, and then update themselves accordingly.</vt:lpstr>
      <vt:lpstr>I usually view ActionCreators as something that is used for writes to the server. For example, the user added a new message by clicking the Send button, so the responsible view calls into ActionCreator.  On the other hand, if a store needs to fetch data from the server, then that doesn't have to use an ActionCreator. Instead, the store can directly hit an endpoint to load its data, and then direct the response through the dispatcher.</vt:lpstr>
      <vt:lpstr>Controller Views</vt:lpstr>
      <vt:lpstr>PowerPoint Presentation</vt:lpstr>
      <vt:lpstr>A Chat With Flux</vt:lpstr>
      <vt:lpstr>Flux API</vt:lpstr>
      <vt:lpstr>Summary</vt:lpstr>
      <vt:lpstr>Let’s code Flux!</vt:lpstr>
      <vt:lpstr>Final Thoughts…</vt:lpstr>
      <vt:lpstr>The Competition is Responding.</vt:lpstr>
      <vt:lpstr>PowerPoint Presentation</vt:lpstr>
      <vt:lpstr>Competition Will Eventually Have All This.</vt:lpstr>
      <vt:lpstr>Why React?</vt:lpstr>
      <vt:lpstr>React Downside</vt:lpstr>
      <vt:lpstr>I recently announced my solution…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Handle Title Slides</dc:title>
  <dc:creator>Cory House</dc:creator>
  <cp:lastModifiedBy>Cory House</cp:lastModifiedBy>
  <cp:revision>807</cp:revision>
  <dcterms:created xsi:type="dcterms:W3CDTF">2015-03-22T17:22:36Z</dcterms:created>
  <dcterms:modified xsi:type="dcterms:W3CDTF">2016-03-09T22:46:13Z</dcterms:modified>
</cp:coreProperties>
</file>